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9" r:id="rId3"/>
    <p:sldId id="259" r:id="rId4"/>
    <p:sldId id="261" r:id="rId5"/>
    <p:sldId id="270" r:id="rId6"/>
    <p:sldId id="262" r:id="rId7"/>
    <p:sldId id="271" r:id="rId8"/>
    <p:sldId id="268" r:id="rId9"/>
    <p:sldId id="266" r:id="rId10"/>
    <p:sldId id="263" r:id="rId11"/>
    <p:sldId id="265" r:id="rId12"/>
    <p:sldId id="272" r:id="rId13"/>
    <p:sldId id="273" r:id="rId14"/>
    <p:sldId id="276" r:id="rId15"/>
    <p:sldId id="278" r:id="rId16"/>
    <p:sldId id="274" r:id="rId17"/>
    <p:sldId id="275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90" r:id="rId29"/>
    <p:sldId id="291" r:id="rId30"/>
    <p:sldId id="289" r:id="rId31"/>
  </p:sldIdLst>
  <p:sldSz cx="12192000" cy="6858000"/>
  <p:notesSz cx="6954838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0FB2D8E-C254-4302-9993-13384E8B0AEE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DAAD6122-73CD-478F-92EC-5D145BDC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68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16003-5945-45F6-937F-5ECF8749E177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79925"/>
            <a:ext cx="5564188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CCC79-4D61-4062-B325-2D57B14B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8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CCC79-4D61-4062-B325-2D57B14B0B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7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F45588E-10EF-402D-805D-E235A4FF7FDC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F24C-A69A-4C00-936E-4F52F1B2CBD6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06B89-C3D1-432C-821B-7E5F2E729CA1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DAA95-73E1-4699-8787-749A80D156EA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E97F-5301-4D75-97F7-AD39F1894E3D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2E19-2AC0-4DC2-A6A6-A1BF12707FD9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8520E-1321-4441-8376-86F96886EF60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14EAA-07D7-4F12-90DF-0BD9C86B35B8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46548-1E4E-4654-9E8E-115795A24541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B0C7-BB23-4348-9005-B321DF3840CC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6223-1873-4B20-8A28-7B4C151FE929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8A6122-188A-451A-993F-81C756AF7A7D}" type="datetime1">
              <a:rPr lang="en-US" smtClean="0"/>
              <a:t>6/29/2016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46" y="4960137"/>
            <a:ext cx="8075054" cy="1463040"/>
          </a:xfrm>
        </p:spPr>
        <p:txBody>
          <a:bodyPr/>
          <a:lstStyle/>
          <a:p>
            <a:r>
              <a:rPr lang="en-US" dirty="0" smtClean="0"/>
              <a:t>Cohen chap 4. standard &amp; normal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8309" y="4960137"/>
            <a:ext cx="3200400" cy="1463040"/>
          </a:xfrm>
        </p:spPr>
        <p:txBody>
          <a:bodyPr/>
          <a:lstStyle/>
          <a:p>
            <a:r>
              <a:rPr lang="en-US" dirty="0" smtClean="0"/>
              <a:t>For EDUC/PSY 6600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497572" y="244549"/>
            <a:ext cx="7198242" cy="3859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altLang="en-US" sz="2400" b="1" i="1" dirty="0">
                <a:solidFill>
                  <a:schemeClr val="tx1"/>
                </a:solidFill>
              </a:rPr>
              <a:t>“How do all these </a:t>
            </a:r>
            <a:r>
              <a:rPr lang="en-US" altLang="en-US" sz="2400" b="1" i="1" dirty="0" err="1">
                <a:solidFill>
                  <a:schemeClr val="tx1"/>
                </a:solidFill>
              </a:rPr>
              <a:t>unusuals</a:t>
            </a:r>
            <a:r>
              <a:rPr lang="en-US" altLang="en-US" sz="2400" b="1" i="1" dirty="0">
                <a:solidFill>
                  <a:schemeClr val="tx1"/>
                </a:solidFill>
              </a:rPr>
              <a:t> strike you, Watson?”</a:t>
            </a:r>
          </a:p>
          <a:p>
            <a:pPr algn="ctr">
              <a:spcBef>
                <a:spcPct val="50000"/>
              </a:spcBef>
            </a:pPr>
            <a:r>
              <a:rPr lang="en-US" altLang="en-US" sz="2400" b="1" i="1" dirty="0">
                <a:solidFill>
                  <a:schemeClr val="tx1"/>
                </a:solidFill>
              </a:rPr>
              <a:t>“Their cumulative effect is certainly considerable, and yet each of them is quite possible in itself”</a:t>
            </a:r>
          </a:p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chemeClr val="tx1"/>
                </a:solidFill>
              </a:rPr>
              <a:t>Sherlock Holmes and Dr. Watson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i="1" dirty="0">
                <a:solidFill>
                  <a:schemeClr val="tx1"/>
                </a:solidFill>
              </a:rPr>
              <a:t>The Adventure of Abbey </a:t>
            </a:r>
            <a:r>
              <a:rPr lang="en-US" altLang="en-US" sz="2000" i="1" dirty="0" smtClean="0">
                <a:solidFill>
                  <a:schemeClr val="tx1"/>
                </a:solidFill>
              </a:rPr>
              <a:t>Grange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http://www.mathsisfun.com/data/images/normal-distribution-exb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58" y="2717443"/>
            <a:ext cx="3251109" cy="18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962" y="489466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draw a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1796143" y="4724400"/>
          <a:ext cx="8229600" cy="91440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rgbClr val="0033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rgbClr val="0033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679448" y="1480066"/>
            <a:ext cx="8534400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u="sng" dirty="0">
                <a:latin typeface="Arial" panose="020B0604020202020204" pitchFamily="34" charset="0"/>
              </a:rPr>
              <a:t>95% of students at school are between 1.1m and 1.7m tall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anose="020B0604020202020204" pitchFamily="34" charset="0"/>
              </a:rPr>
              <a:t>Assuming this data is </a:t>
            </a:r>
            <a:r>
              <a:rPr lang="en-US" sz="2400" b="1" dirty="0">
                <a:latin typeface="Arial" panose="020B0604020202020204" pitchFamily="34" charset="0"/>
              </a:rPr>
              <a:t>normally distributed</a:t>
            </a:r>
            <a:r>
              <a:rPr lang="en-US" sz="2400" dirty="0">
                <a:latin typeface="Arial" panose="020B0604020202020204" pitchFamily="34" charset="0"/>
              </a:rPr>
              <a:t> can you calculate the </a:t>
            </a:r>
            <a:r>
              <a:rPr lang="en-US" sz="2400" u="sng" dirty="0">
                <a:latin typeface="Arial" panose="020B0604020202020204" pitchFamily="34" charset="0"/>
              </a:rPr>
              <a:t>mean </a:t>
            </a:r>
            <a:r>
              <a:rPr lang="en-US" sz="2400" dirty="0">
                <a:latin typeface="Arial" panose="020B0604020202020204" pitchFamily="34" charset="0"/>
              </a:rPr>
              <a:t>and </a:t>
            </a:r>
            <a:r>
              <a:rPr lang="en-US" sz="2400" u="sng" dirty="0">
                <a:latin typeface="Arial" panose="020B0604020202020204" pitchFamily="34" charset="0"/>
              </a:rPr>
              <a:t>standard deviation</a:t>
            </a:r>
            <a:r>
              <a:rPr lang="en-US" sz="2400" dirty="0">
                <a:latin typeface="Arial" panose="020B0604020202020204" pitchFamily="34" charset="0"/>
              </a:rPr>
              <a:t>?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</a:endParaRP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The mean is </a:t>
            </a:r>
            <a:r>
              <a:rPr lang="en-US" sz="2400" u="sng" dirty="0">
                <a:latin typeface="Arial" panose="020B0604020202020204" pitchFamily="34" charset="0"/>
              </a:rPr>
              <a:t>halfway</a:t>
            </a:r>
            <a:r>
              <a:rPr lang="en-US" sz="2400" dirty="0">
                <a:latin typeface="Arial" panose="020B0604020202020204" pitchFamily="34" charset="0"/>
              </a:rPr>
              <a:t> between 1.1m and 1.7m: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Mean = (1.1m + 1.7m) / 2 =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1.4m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95% is 2 standard deviations either side of the mean (a total of 4 standard deviations) so: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00"/>
                </a:solidFill>
              </a:rPr>
              <a:t>standard deviation = (1.7m-1.1m) / 4 </a:t>
            </a:r>
            <a:br>
              <a:rPr lang="en-US" sz="2400" dirty="0">
                <a:solidFill>
                  <a:srgbClr val="003300"/>
                </a:solidFill>
              </a:rPr>
            </a:br>
            <a:r>
              <a:rPr lang="en-US" sz="2400" dirty="0">
                <a:solidFill>
                  <a:srgbClr val="003300"/>
                </a:solidFill>
              </a:rPr>
              <a:t>= 0.6m / 4 = </a:t>
            </a:r>
            <a:r>
              <a:rPr lang="en-US" sz="2400" b="1" dirty="0">
                <a:solidFill>
                  <a:srgbClr val="003300"/>
                </a:solidFill>
              </a:rPr>
              <a:t>0.15m</a:t>
            </a:r>
            <a:endParaRPr lang="en-US" sz="2400" dirty="0">
              <a:solidFill>
                <a:srgbClr val="0033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0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ttp://www.mathsisfun.com/data/images/normal-distribution-exb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987" y="2084832"/>
            <a:ext cx="3251109" cy="18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calculate z-score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u="sng" dirty="0"/>
              <a:t>You have a friend who is 1.85m tall</a:t>
            </a:r>
          </a:p>
          <a:p>
            <a:pPr lvl="0"/>
            <a:r>
              <a:rPr lang="en-US" sz="2800" i="1" dirty="0">
                <a:latin typeface="Arial" panose="020B0604020202020204" pitchFamily="34" charset="0"/>
              </a:rPr>
              <a:t>How far is 1.85 from the mean?</a:t>
            </a:r>
          </a:p>
          <a:p>
            <a:pPr lvl="1"/>
            <a:r>
              <a:rPr lang="en-US" sz="2800" dirty="0">
                <a:latin typeface="Arial" panose="020B0604020202020204" pitchFamily="34" charset="0"/>
              </a:rPr>
              <a:t>It is 1.85 - 1.4 =</a:t>
            </a:r>
            <a:r>
              <a:rPr lang="en-US" sz="2800" b="1" dirty="0">
                <a:latin typeface="Arial" panose="020B0604020202020204" pitchFamily="34" charset="0"/>
              </a:rPr>
              <a:t> 0.45m from the mean</a:t>
            </a:r>
          </a:p>
          <a:p>
            <a:pPr lvl="1"/>
            <a:endParaRPr lang="en-US" sz="2500" i="1" dirty="0">
              <a:latin typeface="Arial" panose="020B0604020202020204" pitchFamily="34" charset="0"/>
            </a:endParaRPr>
          </a:p>
          <a:p>
            <a:pPr lvl="0"/>
            <a:r>
              <a:rPr lang="en-US" sz="2800" i="1" dirty="0">
                <a:latin typeface="Arial" panose="020B0604020202020204" pitchFamily="34" charset="0"/>
              </a:rPr>
              <a:t> How many standard deviations is that?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sz="2800" dirty="0">
                <a:latin typeface="Arial" panose="020B0604020202020204" pitchFamily="34" charset="0"/>
              </a:rPr>
              <a:t>0.45m / 0.15m = </a:t>
            </a:r>
            <a:r>
              <a:rPr lang="en-US" sz="2800" b="1" dirty="0">
                <a:latin typeface="Arial" panose="020B0604020202020204" pitchFamily="34" charset="0"/>
              </a:rPr>
              <a:t>3 standard deviations</a:t>
            </a:r>
          </a:p>
          <a:p>
            <a:pPr lvl="1"/>
            <a:endParaRPr lang="en-US" sz="2800" b="1" dirty="0">
              <a:latin typeface="Arial" panose="020B0604020202020204" pitchFamily="34" charset="0"/>
            </a:endParaRPr>
          </a:p>
          <a:p>
            <a:r>
              <a:rPr lang="en-US" sz="3200" dirty="0"/>
              <a:t>You can see on the bell curve that 1.85m is </a:t>
            </a:r>
            <a:r>
              <a:rPr lang="en-US" sz="3200" b="1" dirty="0"/>
              <a:t>3 standard deviations</a:t>
            </a:r>
            <a:r>
              <a:rPr lang="en-US" sz="3200" dirty="0"/>
              <a:t> from the mean of 1.4, so:</a:t>
            </a:r>
          </a:p>
          <a:p>
            <a:pPr lvl="1"/>
            <a:r>
              <a:rPr lang="en-US" sz="2900" dirty="0"/>
              <a:t>Your friend's height has a "z-score" of 3.0</a:t>
            </a:r>
            <a:endParaRPr lang="en-US" sz="2800" dirty="0">
              <a:latin typeface="Arial" panose="020B0604020202020204" pitchFamily="34" charset="0"/>
            </a:endParaRPr>
          </a:p>
          <a:p>
            <a:pPr lvl="1"/>
            <a:endParaRPr lang="en-US" sz="2500" dirty="0">
              <a:latin typeface="Arial" panose="020B0604020202020204" pitchFamily="34" charset="0"/>
            </a:endParaRPr>
          </a:p>
          <a:p>
            <a:pPr lvl="1"/>
            <a:endParaRPr lang="en-US" sz="25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581" y="327638"/>
            <a:ext cx="9720072" cy="1499616"/>
          </a:xfrm>
        </p:spPr>
        <p:txBody>
          <a:bodyPr/>
          <a:lstStyle/>
          <a:p>
            <a:r>
              <a:rPr lang="en-US" dirty="0" smtClean="0"/>
              <a:t>Using z-scores in the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61" y="1925391"/>
            <a:ext cx="6458496" cy="5273899"/>
          </a:xfrm>
        </p:spPr>
        <p:txBody>
          <a:bodyPr/>
          <a:lstStyle/>
          <a:p>
            <a:pPr marL="228600" indent="-228600"/>
            <a:r>
              <a:rPr lang="en-US" altLang="en-US" sz="2800" dirty="0"/>
              <a:t>Statistical texts: </a:t>
            </a:r>
            <a:r>
              <a:rPr lang="en-US" altLang="en-US" sz="2800" i="1" dirty="0">
                <a:latin typeface="Times New Roman" panose="02020603050405020304" pitchFamily="18" charset="0"/>
              </a:rPr>
              <a:t>z</a:t>
            </a:r>
            <a:r>
              <a:rPr lang="en-US" altLang="en-US" sz="2800" dirty="0"/>
              <a:t> or standard normal distribution table</a:t>
            </a: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Only ½ distribution presented in table (symmetrical)</a:t>
            </a: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Add negative sign for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-scores below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M</a:t>
            </a:r>
          </a:p>
          <a:p>
            <a:pPr marL="2552700" lvl="4" indent="-381000"/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228600" indent="-228600"/>
            <a:r>
              <a:rPr lang="en-US" altLang="en-US" sz="2800" i="1" dirty="0">
                <a:latin typeface="Times New Roman" panose="02020603050405020304" pitchFamily="18" charset="0"/>
              </a:rPr>
              <a:t>z</a:t>
            </a:r>
            <a:r>
              <a:rPr lang="en-US" altLang="en-US" sz="2800" dirty="0"/>
              <a:t>-scores used to determine area under curve</a:t>
            </a: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Between given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 and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M </a:t>
            </a:r>
            <a:r>
              <a:rPr lang="en-US" altLang="en-US" sz="2400" dirty="0">
                <a:ea typeface="ＭＳ Ｐゴシック" panose="020B0600070205080204" pitchFamily="34" charset="-128"/>
              </a:rPr>
              <a:t>(0)</a:t>
            </a: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Between given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 and tail of distribution</a:t>
            </a:r>
            <a:endParaRPr lang="en-US" altLang="en-US" sz="2400" i="1" dirty="0">
              <a:ea typeface="ＭＳ Ｐゴシック" panose="020B0600070205080204" pitchFamily="34" charset="-128"/>
            </a:endParaRPr>
          </a:p>
          <a:p>
            <a:pPr marL="571500" lvl="1" indent="-228600"/>
            <a:r>
              <a:rPr lang="en-US" altLang="en-US" sz="2400" dirty="0">
                <a:ea typeface="ＭＳ Ｐゴシック" panose="020B0600070205080204" pitchFamily="34" charset="-128"/>
              </a:rPr>
              <a:t>Between 2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z-ta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7" r="24690"/>
          <a:stretch/>
        </p:blipFill>
        <p:spPr bwMode="auto">
          <a:xfrm>
            <a:off x="6671257" y="1661429"/>
            <a:ext cx="5050000" cy="390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0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287149"/>
            <a:ext cx="9720072" cy="1499616"/>
          </a:xfrm>
        </p:spPr>
        <p:txBody>
          <a:bodyPr/>
          <a:lstStyle/>
          <a:p>
            <a:r>
              <a:rPr lang="en-US" dirty="0" smtClean="0"/>
              <a:t>Examples: standardizing scores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821" y="1937805"/>
            <a:ext cx="10586434" cy="4726547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The z-score for student 1.63 m tall = ______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Height of student with a z-score of -2.65 = _______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The PR of a student that is 1.51 m tall = _______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The 90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percentile for student heights </a:t>
            </a:r>
            <a:r>
              <a:rPr lang="en-US" sz="2400" dirty="0"/>
              <a:t>= </a:t>
            </a:r>
            <a:r>
              <a:rPr lang="en-US" sz="2400" dirty="0" smtClean="0"/>
              <a:t>_______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4126" y="1315671"/>
            <a:ext cx="10219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Assume:  School’s </a:t>
            </a:r>
            <a:r>
              <a:rPr lang="en-US" b="1" u="sng" dirty="0"/>
              <a:t>population</a:t>
            </a:r>
            <a:r>
              <a:rPr lang="en-US" u="sng" dirty="0"/>
              <a:t> of student’s heights have M (µ) = 1.4 m &amp; SD (</a:t>
            </a:r>
            <a:r>
              <a:rPr lang="el-GR" u="sng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u="sng" dirty="0"/>
              <a:t>) = 0.15 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174896" y="1835097"/>
                <a:ext cx="1469374" cy="69384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1.63−1.4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0.15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896" y="1835097"/>
                <a:ext cx="1469374" cy="6938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960578" y="4144056"/>
                <a:ext cx="5116340" cy="89922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B0F0"/>
                    </a:solidFill>
                  </a:rPr>
                  <a:t>Z-score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1.51−1.4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0.15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rgbClr val="00B0F0"/>
                    </a:solidFill>
                  </a:rPr>
                  <a:t> = 0.73 </a:t>
                </a:r>
                <a:r>
                  <a:rPr lang="en-US" sz="2400" dirty="0" smtClean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 table A.1</a:t>
                </a:r>
                <a:endParaRPr lang="en-US" sz="2400" dirty="0" smtClean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sz="2400" dirty="0" smtClean="0">
                    <a:solidFill>
                      <a:srgbClr val="00B0F0"/>
                    </a:solidFill>
                  </a:rPr>
                  <a:t>Area below = .5 + .2673 or 1 - .2327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578" y="4144056"/>
                <a:ext cx="5116340" cy="899221"/>
              </a:xfrm>
              <a:prstGeom prst="rect">
                <a:avLst/>
              </a:prstGeom>
              <a:blipFill rotWithShape="0">
                <a:blip r:embed="rId3"/>
                <a:stretch>
                  <a:fillRect l="-119" t="-1342" b="-1879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273749" y="1937805"/>
            <a:ext cx="136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1.53 SDs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1793" y="3280436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1.00 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3661" y="3215525"/>
            <a:ext cx="2880912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1.4 - 2.65(0.15)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5728" y="4645957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76.73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677" y="5429980"/>
            <a:ext cx="5116340" cy="11079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Area below = .9 </a:t>
            </a:r>
            <a:r>
              <a:rPr lang="en-US" sz="2400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 table A.1= .40 &amp; .10</a:t>
            </a:r>
          </a:p>
          <a:p>
            <a:pPr algn="ctr"/>
            <a:r>
              <a:rPr lang="en-US" sz="2400" dirty="0" smtClean="0">
                <a:solidFill>
                  <a:srgbClr val="00B0F0"/>
                </a:solidFill>
                <a:sym typeface="Wingdings" panose="05000000000000000000" pitchFamily="2" charset="2"/>
              </a:rPr>
              <a:t>Z-score = 1.28</a:t>
            </a:r>
          </a:p>
          <a:p>
            <a:pPr algn="ctr"/>
            <a:r>
              <a:rPr lang="en-US" sz="2400" dirty="0" smtClean="0">
                <a:solidFill>
                  <a:srgbClr val="00B0F0"/>
                </a:solidFill>
                <a:sym typeface="Wingdings" panose="05000000000000000000" pitchFamily="2" charset="2"/>
              </a:rPr>
              <a:t>Height = 1.4 + 1.28*0.15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9611" y="5983978"/>
            <a:ext cx="136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1.59 m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287149"/>
            <a:ext cx="9720072" cy="1499616"/>
          </a:xfrm>
        </p:spPr>
        <p:txBody>
          <a:bodyPr/>
          <a:lstStyle/>
          <a:p>
            <a:r>
              <a:rPr lang="en-US" dirty="0" smtClean="0"/>
              <a:t>Examples: finding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646" y="2197961"/>
            <a:ext cx="3657600" cy="41148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more than </a:t>
            </a:r>
            <a:r>
              <a:rPr lang="en-US" dirty="0" smtClean="0"/>
              <a:t>1.63 m tall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4126" y="1315671"/>
            <a:ext cx="10219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Assume:  School’s </a:t>
            </a:r>
            <a:r>
              <a:rPr lang="en-US" b="1" u="sng" dirty="0"/>
              <a:t>population</a:t>
            </a:r>
            <a:r>
              <a:rPr lang="en-US" u="sng" dirty="0"/>
              <a:t> of student’s heights have M (µ) = 1.4 m &amp; SD (</a:t>
            </a:r>
            <a:r>
              <a:rPr lang="el-GR" u="sng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u="sng" dirty="0"/>
              <a:t>) = 0.15 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6820" y="2202288"/>
            <a:ext cx="3657600" cy="411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45720" tIns="45720" rIns="4572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less than </a:t>
            </a:r>
            <a:r>
              <a:rPr lang="en-US" dirty="0" smtClean="0"/>
              <a:t>1.2 m tall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8293994" y="2197961"/>
            <a:ext cx="3657600" cy="41549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200" b="1" dirty="0" smtClean="0"/>
              <a:t>between</a:t>
            </a:r>
            <a:r>
              <a:rPr lang="en-US" sz="2200" dirty="0" smtClean="0"/>
              <a:t> </a:t>
            </a:r>
            <a:r>
              <a:rPr lang="en-US" sz="2200" dirty="0"/>
              <a:t>1.2 &amp; 1.63 m </a:t>
            </a:r>
            <a:r>
              <a:rPr lang="en-US" sz="2200" dirty="0" smtClean="0"/>
              <a:t>tall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2890432" y="1685003"/>
            <a:ext cx="6486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Probability </a:t>
            </a:r>
            <a:r>
              <a:rPr lang="en-US" sz="2800" b="1" u="sng" dirty="0"/>
              <a:t>a</a:t>
            </a:r>
            <a:r>
              <a:rPr lang="en-US" sz="2800" dirty="0"/>
              <a:t> randomly chosen </a:t>
            </a:r>
            <a:r>
              <a:rPr lang="en-US" sz="2800" b="1" u="sng" dirty="0"/>
              <a:t>student</a:t>
            </a:r>
            <a:r>
              <a:rPr lang="en-US" sz="2800" dirty="0"/>
              <a:t> </a:t>
            </a:r>
            <a:r>
              <a:rPr lang="en-US" sz="2800" dirty="0" smtClean="0"/>
              <a:t>is… 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37" y="2577555"/>
            <a:ext cx="3106818" cy="19699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18" y="4902905"/>
            <a:ext cx="1619028" cy="105440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87607" y="2700323"/>
            <a:ext cx="3356565" cy="2231840"/>
            <a:chOff x="4587607" y="2700323"/>
            <a:chExt cx="3356565" cy="22318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607" y="2700323"/>
              <a:ext cx="3356026" cy="2231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5076" y="2700323"/>
              <a:ext cx="799096" cy="109774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607" y="5173866"/>
            <a:ext cx="1423449" cy="9015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7193" y="2665712"/>
            <a:ext cx="3520571" cy="23868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72254" y="5264816"/>
            <a:ext cx="136096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.1151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08020" y="5228450"/>
            <a:ext cx="136096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.0516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76951" y="5730674"/>
            <a:ext cx="136096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.8333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98371" y="5228450"/>
            <a:ext cx="292631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1- .0516 - .1151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097" y="366276"/>
            <a:ext cx="9720072" cy="1499616"/>
          </a:xfrm>
        </p:spPr>
        <p:txBody>
          <a:bodyPr/>
          <a:lstStyle/>
          <a:p>
            <a:r>
              <a:rPr lang="en-US" dirty="0"/>
              <a:t>Examples: </a:t>
            </a:r>
            <a:r>
              <a:rPr lang="en-US" dirty="0" smtClean="0"/>
              <a:t>using percentiles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645" y="1865892"/>
            <a:ext cx="5370393" cy="4511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45720" tIns="45720" rIns="4572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 smtClean="0"/>
              <a:t>What is the </a:t>
            </a:r>
            <a:r>
              <a:rPr lang="en-US" b="1" dirty="0" smtClean="0"/>
              <a:t>Percentile Rank (PR) </a:t>
            </a:r>
            <a:r>
              <a:rPr lang="en-US" dirty="0" smtClean="0"/>
              <a:t>for a student with a height of 1.7 m?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4126" y="1380066"/>
            <a:ext cx="10219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Assume:  School’s </a:t>
            </a:r>
            <a:r>
              <a:rPr lang="en-US" b="1" u="sng" dirty="0"/>
              <a:t>population</a:t>
            </a:r>
            <a:r>
              <a:rPr lang="en-US" u="sng" dirty="0"/>
              <a:t> of student’s heights have M (µ) = 1.4 m &amp; SD (</a:t>
            </a:r>
            <a:r>
              <a:rPr lang="el-GR" u="sng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u="sng" dirty="0"/>
              <a:t>) = 0.15 m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65949" y="1865892"/>
            <a:ext cx="5522891" cy="4511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45720" tIns="45720" rIns="4572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dirty="0" smtClean="0"/>
              <a:t>height correspond to the </a:t>
            </a:r>
            <a:r>
              <a:rPr lang="en-US" b="1" dirty="0" smtClean="0"/>
              <a:t>15 percentile</a:t>
            </a:r>
            <a:r>
              <a:rPr lang="en-US" dirty="0" smtClean="0"/>
              <a:t> in student height?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16" y="2512033"/>
            <a:ext cx="4147449" cy="2630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97" y="5260293"/>
            <a:ext cx="2178567" cy="7983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9861" y="5765331"/>
            <a:ext cx="1158949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97.72th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0578" y="5337752"/>
            <a:ext cx="2880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Table: tail = .0228</a:t>
            </a:r>
            <a:endParaRPr lang="en-US" sz="2400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902" y="2512033"/>
            <a:ext cx="4213033" cy="24640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60952" y="5119297"/>
            <a:ext cx="2880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Table: z = -1.04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7759" y="5519051"/>
            <a:ext cx="35341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Height = 1.4 -1.04(0.15)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01161" y="5703717"/>
            <a:ext cx="178200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1.24 meters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9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8" y="352409"/>
            <a:ext cx="9720072" cy="1499616"/>
          </a:xfrm>
        </p:spPr>
        <p:txBody>
          <a:bodyPr/>
          <a:lstStyle/>
          <a:p>
            <a:r>
              <a:rPr lang="en-US" dirty="0" smtClean="0"/>
              <a:t>Other normal distributions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535775"/>
              </p:ext>
            </p:extLst>
          </p:nvPr>
        </p:nvGraphicFramePr>
        <p:xfrm>
          <a:off x="1053502" y="2296654"/>
          <a:ext cx="10270665" cy="38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422"/>
                <a:gridCol w="2614411"/>
                <a:gridCol w="1896832"/>
              </a:tblGrid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Name &amp; formula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µ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σ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SAT = 100z + 500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T =   10z +   50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IQ: </a:t>
                      </a:r>
                      <a:r>
                        <a:rPr lang="en-US" sz="3200" dirty="0" err="1" smtClean="0">
                          <a:solidFill>
                            <a:schemeClr val="tx1"/>
                          </a:solidFill>
                        </a:rPr>
                        <a:t>Standford-Binet</a:t>
                      </a: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 =  16z + 100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72030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IQ: Wechsler =  15z + 100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93194" y="1621193"/>
            <a:ext cx="848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Which one?  Convention and tradition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572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convert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defTabSz="2227263">
              <a:buFont typeface="+mj-lt"/>
              <a:buAutoNum type="arabicPeriod"/>
            </a:pPr>
            <a:r>
              <a:rPr lang="en-US" dirty="0" smtClean="0"/>
              <a:t>Z = -0.2  	</a:t>
            </a:r>
            <a:r>
              <a:rPr lang="en-US" dirty="0" smtClean="0">
                <a:sym typeface="Wingdings" panose="05000000000000000000" pitchFamily="2" charset="2"/>
              </a:rPr>
              <a:t>  _____ SAT score</a:t>
            </a: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SAT = 520 	  </a:t>
            </a:r>
            <a:r>
              <a:rPr lang="en-US" dirty="0">
                <a:sym typeface="Wingdings" panose="05000000000000000000" pitchFamily="2" charset="2"/>
              </a:rPr>
              <a:t>_____ </a:t>
            </a:r>
            <a:r>
              <a:rPr lang="en-US" dirty="0" smtClean="0">
                <a:sym typeface="Wingdings" panose="05000000000000000000" pitchFamily="2" charset="2"/>
              </a:rPr>
              <a:t>z score</a:t>
            </a:r>
          </a:p>
          <a:p>
            <a:pPr marL="457200" indent="-457200" defTabSz="2227263">
              <a:buFont typeface="+mj-lt"/>
              <a:buAutoNum type="arabicPeriod"/>
            </a:pPr>
            <a:endParaRPr lang="en-US" dirty="0" smtClean="0">
              <a:sym typeface="Wingdings" panose="05000000000000000000" pitchFamily="2" charset="2"/>
            </a:endParaRP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/>
              <a:t>Z = </a:t>
            </a:r>
            <a:r>
              <a:rPr lang="en-US" dirty="0" smtClean="0"/>
              <a:t> 1.3 	</a:t>
            </a:r>
            <a:r>
              <a:rPr lang="en-US" dirty="0" smtClean="0">
                <a:sym typeface="Wingdings" panose="05000000000000000000" pitchFamily="2" charset="2"/>
              </a:rPr>
              <a:t>  </a:t>
            </a:r>
            <a:r>
              <a:rPr lang="en-US" dirty="0">
                <a:sym typeface="Wingdings" panose="05000000000000000000" pitchFamily="2" charset="2"/>
              </a:rPr>
              <a:t>_____ </a:t>
            </a:r>
            <a:r>
              <a:rPr lang="en-US" dirty="0" smtClean="0">
                <a:sym typeface="Wingdings" panose="05000000000000000000" pitchFamily="2" charset="2"/>
              </a:rPr>
              <a:t>T score</a:t>
            </a: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T-score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dirty="0" smtClean="0">
                <a:sym typeface="Wingdings" panose="05000000000000000000" pitchFamily="2" charset="2"/>
              </a:rPr>
              <a:t>38 	  _____ z score</a:t>
            </a:r>
          </a:p>
          <a:p>
            <a:pPr marL="457200" indent="-457200" defTabSz="2227263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/>
              <a:t>Z =  </a:t>
            </a:r>
            <a:r>
              <a:rPr lang="en-US" dirty="0" smtClean="0"/>
              <a:t>-3.1 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 _____ </a:t>
            </a:r>
            <a:r>
              <a:rPr lang="en-US" dirty="0" smtClean="0">
                <a:sym typeface="Wingdings" panose="05000000000000000000" pitchFamily="2" charset="2"/>
              </a:rPr>
              <a:t>W-IQ </a:t>
            </a:r>
            <a:r>
              <a:rPr lang="en-US" dirty="0">
                <a:sym typeface="Wingdings" panose="05000000000000000000" pitchFamily="2" charset="2"/>
              </a:rPr>
              <a:t>score</a:t>
            </a:r>
          </a:p>
          <a:p>
            <a:pPr marL="457200" indent="-457200" defTabSz="2227263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W-IQ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dirty="0" smtClean="0">
                <a:sym typeface="Wingdings" panose="05000000000000000000" pitchFamily="2" charset="2"/>
              </a:rPr>
              <a:t>127 </a:t>
            </a:r>
            <a:r>
              <a:rPr lang="en-US" dirty="0">
                <a:sym typeface="Wingdings" panose="05000000000000000000" pitchFamily="2" charset="2"/>
              </a:rPr>
              <a:t>	  _____ z score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663412" y="2514260"/>
                <a:ext cx="2021773" cy="52988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B0F0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520−500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12" y="2514260"/>
                <a:ext cx="2021773" cy="529889"/>
              </a:xfrm>
              <a:prstGeom prst="rect">
                <a:avLst/>
              </a:prstGeom>
              <a:blipFill rotWithShape="0">
                <a:blip r:embed="rId2"/>
                <a:stretch>
                  <a:fillRect b="-19101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663412" y="3883873"/>
                <a:ext cx="2021773" cy="52988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B0F0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38−50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12" y="3883873"/>
                <a:ext cx="2021773" cy="529889"/>
              </a:xfrm>
              <a:prstGeom prst="rect">
                <a:avLst/>
              </a:prstGeom>
              <a:blipFill rotWithShape="0">
                <a:blip r:embed="rId3"/>
                <a:stretch>
                  <a:fillRect b="-19101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663411" y="5446337"/>
                <a:ext cx="2021773" cy="52988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B0F0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127−100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11" y="5446337"/>
                <a:ext cx="2021773" cy="529889"/>
              </a:xfrm>
              <a:prstGeom prst="rect">
                <a:avLst/>
              </a:prstGeom>
              <a:blipFill rotWithShape="0">
                <a:blip r:embed="rId4"/>
                <a:stretch>
                  <a:fillRect t="-1124" b="-17978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37436" y="2084832"/>
            <a:ext cx="312597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50"/>
                </a:solidFill>
              </a:rPr>
              <a:t>SAT = 500 + -0.2(100)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5220" y="3449371"/>
            <a:ext cx="312597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50"/>
                </a:solidFill>
              </a:rPr>
              <a:t>SAT = 50 + 1.3(10)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5220" y="5029431"/>
            <a:ext cx="312597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50"/>
                </a:solidFill>
              </a:rPr>
              <a:t>SAT = 100 -3.1(15)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5584" y="2177821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480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5584" y="2671385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0.20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8492" y="3606119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63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8492" y="4099683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-1.20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5584" y="5059251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47.5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75584" y="5552815"/>
            <a:ext cx="9964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1.80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9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&amp; statistics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2014471" y="5408057"/>
            <a:ext cx="8070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 dirty="0"/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1932715" y="1703315"/>
            <a:ext cx="8234362" cy="45720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0000">
            <a:solidFill>
              <a:schemeClr val="accent1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Population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u="sng" dirty="0">
              <a:solidFill>
                <a:schemeClr val="lt1"/>
              </a:solidFill>
              <a:latin typeface="+mn-lt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“parameters”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lt1"/>
              </a:solidFill>
              <a:latin typeface="+mn-lt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N = </a:t>
            </a:r>
            <a:r>
              <a:rPr lang="en-US" sz="2000" b="1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s</a:t>
            </a:r>
            <a:r>
              <a:rPr lang="en-US" sz="2000" b="1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+mn-lt"/>
                <a:ea typeface="+mn-ea"/>
                <a:cs typeface="Arial"/>
              </a:rPr>
              <a:t>μ = mean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σ</a:t>
            </a:r>
            <a:r>
              <a:rPr lang="en-US" sz="2000" b="1" baseline="30000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2</a:t>
            </a:r>
            <a:r>
              <a:rPr lang="en-US" sz="2000" b="1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 = variance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lt1"/>
                </a:solidFill>
                <a:cs typeface="Arial"/>
              </a:rPr>
              <a:t>σ = standard deviation</a:t>
            </a:r>
            <a:endParaRPr lang="en-US" sz="2000" b="1" dirty="0" smtClean="0">
              <a:solidFill>
                <a:schemeClr val="lt1"/>
              </a:solidFill>
              <a:latin typeface="+mn-lt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lt1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633971" y="2291631"/>
            <a:ext cx="4133106" cy="363731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0000">
            <a:solidFill>
              <a:srgbClr val="D2DA7A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 smtClean="0">
                <a:latin typeface="+mn-lt"/>
                <a:ea typeface="+mn-ea"/>
                <a:cs typeface="Arial"/>
              </a:rPr>
              <a:t>Sample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latin typeface="+mn-lt"/>
              <a:ea typeface="+mn-ea"/>
              <a:cs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ea typeface="+mn-ea"/>
                <a:cs typeface="Arial"/>
              </a:rPr>
              <a:t>“statistics”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 smtClean="0">
              <a:latin typeface="+mn-lt"/>
              <a:ea typeface="+mn-ea"/>
              <a:cs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cs typeface="Arial"/>
              </a:rPr>
              <a:t>n </a:t>
            </a:r>
            <a:r>
              <a:rPr lang="en-US" sz="2000" b="1" dirty="0">
                <a:cs typeface="Arial"/>
              </a:rPr>
              <a:t>= size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  <a:cs typeface="Arial"/>
              </a:rPr>
              <a:t>    </a:t>
            </a:r>
            <a:r>
              <a:rPr lang="en-US" sz="2000" b="1" dirty="0">
                <a:solidFill>
                  <a:srgbClr val="FF0000"/>
                </a:solidFill>
                <a:cs typeface="Arial"/>
              </a:rPr>
              <a:t>= mean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cs typeface="Arial"/>
              </a:rPr>
              <a:t>s</a:t>
            </a:r>
            <a:r>
              <a:rPr lang="en-US" sz="2000" b="1" baseline="30000" dirty="0" smtClean="0">
                <a:cs typeface="Arial"/>
              </a:rPr>
              <a:t>2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>
                <a:cs typeface="Arial"/>
              </a:rPr>
              <a:t>= variance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cs typeface="Arial"/>
              </a:rPr>
              <a:t>s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>
                <a:cs typeface="Arial"/>
              </a:rPr>
              <a:t>= standard deviation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u="sng" dirty="0">
              <a:latin typeface="+mn-lt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2552" y="4394278"/>
                <a:ext cx="3021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552" y="4394278"/>
                <a:ext cx="302117" cy="276999"/>
              </a:xfrm>
              <a:prstGeom prst="rect">
                <a:avLst/>
              </a:prstGeom>
              <a:blipFill rotWithShape="0">
                <a:blip r:embed="rId2"/>
                <a:stretch>
                  <a:fillRect r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10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39" y="327295"/>
            <a:ext cx="9720072" cy="1499616"/>
          </a:xfrm>
        </p:spPr>
        <p:txBody>
          <a:bodyPr/>
          <a:lstStyle/>
          <a:p>
            <a:r>
              <a:rPr lang="en-US" dirty="0" smtClean="0"/>
              <a:t>Example: sleep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86" y="932555"/>
            <a:ext cx="4235719" cy="2824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65" y="2193111"/>
            <a:ext cx="5741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A recent survey describes the distribution of total sleep time </a:t>
            </a:r>
            <a:r>
              <a:rPr lang="en-US" sz="2000" dirty="0" smtClean="0">
                <a:solidFill>
                  <a:srgbClr val="FF0000"/>
                </a:solidFill>
              </a:rPr>
              <a:t>among college students</a:t>
            </a:r>
            <a:r>
              <a:rPr lang="en-US" sz="2000" dirty="0" smtClean="0"/>
              <a:t> as </a:t>
            </a:r>
            <a:r>
              <a:rPr lang="en-US" sz="2000" b="1" dirty="0" smtClean="0"/>
              <a:t>approximately Normal</a:t>
            </a:r>
            <a:r>
              <a:rPr lang="en-US" sz="2000" dirty="0" smtClean="0"/>
              <a:t> with a </a:t>
            </a:r>
            <a:r>
              <a:rPr lang="en-US" sz="2000" b="1" dirty="0" smtClean="0"/>
              <a:t>mean of 7.02 </a:t>
            </a:r>
            <a:r>
              <a:rPr lang="en-US" sz="2000" dirty="0" smtClean="0"/>
              <a:t>hours and </a:t>
            </a:r>
            <a:r>
              <a:rPr lang="en-US" sz="2000" b="1" dirty="0" smtClean="0"/>
              <a:t>standard deviation of 1.15 </a:t>
            </a:r>
            <a:r>
              <a:rPr lang="en-US" sz="2000" dirty="0" smtClean="0"/>
              <a:t>hours.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865" y="3907064"/>
            <a:ext cx="8358996" cy="1523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Select a college student at random and obtain his or her sleep time. The result is a </a:t>
            </a:r>
            <a:r>
              <a:rPr lang="en-US" b="1" dirty="0" smtClean="0"/>
              <a:t>random variable </a:t>
            </a:r>
            <a:r>
              <a:rPr lang="en-US" b="1" i="1" dirty="0" smtClean="0"/>
              <a:t>X</a:t>
            </a:r>
            <a:r>
              <a:rPr lang="en-US" dirty="0" smtClean="0"/>
              <a:t>. Prior to the random sampling, we don’t know the sleep time of the chosen college student, but we do know that in </a:t>
            </a:r>
            <a:r>
              <a:rPr lang="en-US" b="1" dirty="0" smtClean="0"/>
              <a:t>repeated sampling </a:t>
            </a:r>
            <a:r>
              <a:rPr lang="en-US" b="1" i="1" dirty="0" smtClean="0"/>
              <a:t>X</a:t>
            </a:r>
            <a:r>
              <a:rPr lang="en-US" b="1" dirty="0" smtClean="0"/>
              <a:t> will have the same </a:t>
            </a:r>
            <a:r>
              <a:rPr lang="en-US" b="1" i="1" dirty="0" smtClean="0"/>
              <a:t>N</a:t>
            </a:r>
            <a:r>
              <a:rPr lang="en-US" b="1" dirty="0" smtClean="0"/>
              <a:t>(7.02, 1.15) </a:t>
            </a:r>
            <a:r>
              <a:rPr lang="en-US" dirty="0" smtClean="0"/>
              <a:t>distribution that describes the pattern of sleep time in the entire population. We call </a:t>
            </a:r>
            <a:r>
              <a:rPr lang="en-US" i="1" dirty="0" smtClean="0"/>
              <a:t>N</a:t>
            </a:r>
            <a:r>
              <a:rPr lang="en-US" dirty="0" smtClean="0"/>
              <a:t>(7.02, 1.15) the </a:t>
            </a:r>
            <a:r>
              <a:rPr lang="en-US" b="1" i="1" dirty="0" smtClean="0">
                <a:solidFill>
                  <a:srgbClr val="FF0000"/>
                </a:solidFill>
              </a:rPr>
              <a:t>population distribution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55241" y="5774293"/>
            <a:ext cx="7246189" cy="67710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N</a:t>
            </a:r>
            <a:r>
              <a:rPr lang="en-US" dirty="0" smtClean="0"/>
              <a:t> ( ___ , ___ ) means the distribution is </a:t>
            </a:r>
            <a:r>
              <a:rPr lang="en-US" sz="2000" b="1" dirty="0" smtClean="0">
                <a:solidFill>
                  <a:srgbClr val="00B050"/>
                </a:solidFill>
              </a:rPr>
              <a:t>NORMALLY</a:t>
            </a:r>
            <a:r>
              <a:rPr lang="en-US" dirty="0" smtClean="0"/>
              <a:t> distributed, with MEAN ___ and STANDARD DEVIATION ___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23143" y="5661611"/>
            <a:ext cx="436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cs typeface="Arial"/>
              </a:rPr>
              <a:t>μ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2159481" y="5621073"/>
            <a:ext cx="579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cs typeface="Arial"/>
              </a:rPr>
              <a:t> σ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67852" y="5866626"/>
            <a:ext cx="579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cs typeface="Arial"/>
              </a:rPr>
              <a:t> σ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71379" y="5866910"/>
            <a:ext cx="436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cs typeface="Arial"/>
              </a:rPr>
              <a:t>μ</a:t>
            </a:r>
            <a:endParaRPr lang="en-US" sz="3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01723" y="1696669"/>
            <a:ext cx="3575649" cy="3429123"/>
            <a:chOff x="957532" y="947384"/>
            <a:chExt cx="3575649" cy="3429123"/>
          </a:xfrm>
        </p:grpSpPr>
        <p:sp>
          <p:nvSpPr>
            <p:cNvPr id="15" name="TextBox 14"/>
            <p:cNvSpPr txBox="1"/>
            <p:nvPr/>
          </p:nvSpPr>
          <p:spPr>
            <a:xfrm>
              <a:off x="957532" y="947384"/>
              <a:ext cx="3575649" cy="369332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Implies for the entire population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2705489" y="1316716"/>
              <a:ext cx="1284229" cy="51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206592" y="1316716"/>
              <a:ext cx="783125" cy="30597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457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Exploring Quantitative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94080" y="1812502"/>
            <a:ext cx="84121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000" dirty="0">
                <a:cs typeface="Arial" panose="020B0604020202020204" pitchFamily="34" charset="0"/>
              </a:rPr>
              <a:t>We now have a kit of graphical and numerical tools for describing distributions. We also have a strategy for exploring data on a single quantitative variable. Now, we’ll add one more step to the strategy.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33818" y="3565990"/>
            <a:ext cx="9510382" cy="2862322"/>
          </a:xfrm>
          <a:prstGeom prst="rect">
            <a:avLst/>
          </a:prstGeom>
          <a:solidFill>
            <a:srgbClr val="EAEDCB"/>
          </a:solidFill>
          <a:ln w="10000">
            <a:solidFill>
              <a:srgbClr val="D2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Always plot your data: make a graph.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Look for the overall pattern (shape, center, and spread) and for striking departures such as outliers.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Calculate a numerical summary to briefly describe center and spread.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Sometimes the overall pattern of a large number of observations is so regular that we can describe it by a smooth curve</a:t>
            </a:r>
            <a:r>
              <a:rPr 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82992" y="3127968"/>
            <a:ext cx="7040563" cy="368300"/>
          </a:xfrm>
          <a:prstGeom prst="rect">
            <a:avLst/>
          </a:prstGeom>
          <a:solidFill>
            <a:srgbClr val="C9CCD8"/>
          </a:soli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dk1"/>
                </a:solidFill>
              </a:rPr>
              <a:t>Exploring Quantitative Data	</a:t>
            </a:r>
          </a:p>
        </p:txBody>
      </p:sp>
    </p:spTree>
    <p:extLst>
      <p:ext uri="{BB962C8B-B14F-4D97-AF65-F5344CB8AC3E}">
        <p14:creationId xmlns:p14="http://schemas.microsoft.com/office/powerpoint/2010/main" val="34303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460" y="301881"/>
            <a:ext cx="9720072" cy="1499616"/>
          </a:xfrm>
        </p:spPr>
        <p:txBody>
          <a:bodyPr/>
          <a:lstStyle/>
          <a:p>
            <a:r>
              <a:rPr lang="en-US" dirty="0" smtClean="0"/>
              <a:t>Statistical estimation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04551" y="1352282"/>
            <a:ext cx="11025389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rgbClr val="000000"/>
                </a:solidFill>
              </a:rPr>
              <a:t>The process of </a:t>
            </a:r>
            <a:r>
              <a:rPr lang="en-US" sz="2000" b="1" dirty="0">
                <a:solidFill>
                  <a:srgbClr val="FF0000"/>
                </a:solidFill>
              </a:rPr>
              <a:t>statistical inference </a:t>
            </a:r>
            <a:r>
              <a:rPr lang="en-US" sz="2000" dirty="0">
                <a:solidFill>
                  <a:srgbClr val="000000"/>
                </a:solidFill>
              </a:rPr>
              <a:t>involves using information </a:t>
            </a:r>
            <a:r>
              <a:rPr lang="en-US" sz="2000" b="1" u="sng" dirty="0">
                <a:solidFill>
                  <a:srgbClr val="000000"/>
                </a:solidFill>
              </a:rPr>
              <a:t>from a sample </a:t>
            </a:r>
            <a:r>
              <a:rPr lang="en-US" sz="2000" dirty="0">
                <a:solidFill>
                  <a:srgbClr val="000000"/>
                </a:solidFill>
              </a:rPr>
              <a:t>to draw conclusions about a wider population.</a:t>
            </a: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rgbClr val="000000"/>
                </a:solidFill>
              </a:rPr>
              <a:t>Different random samples yield different statistics. We need to be able to describe the </a:t>
            </a:r>
            <a:r>
              <a:rPr lang="en-US" sz="2000" b="1" dirty="0">
                <a:solidFill>
                  <a:srgbClr val="FF0000"/>
                </a:solidFill>
              </a:rPr>
              <a:t>sampling distribution </a:t>
            </a:r>
            <a:r>
              <a:rPr lang="en-US" sz="2000" dirty="0">
                <a:solidFill>
                  <a:srgbClr val="000000"/>
                </a:solidFill>
              </a:rPr>
              <a:t>of </a:t>
            </a:r>
            <a:r>
              <a:rPr lang="en-US" sz="2000" b="1" u="sng" dirty="0">
                <a:solidFill>
                  <a:srgbClr val="000000"/>
                </a:solidFill>
              </a:rPr>
              <a:t>possible statistic values </a:t>
            </a:r>
            <a:r>
              <a:rPr lang="en-US" sz="2000" dirty="0">
                <a:solidFill>
                  <a:srgbClr val="000000"/>
                </a:solidFill>
              </a:rPr>
              <a:t>in order to perform statistical inference.</a:t>
            </a: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rgbClr val="000000"/>
                </a:solidFill>
              </a:rPr>
              <a:t>We can think of a </a:t>
            </a:r>
            <a:r>
              <a:rPr lang="en-US" sz="2000" b="1" dirty="0">
                <a:solidFill>
                  <a:srgbClr val="000000"/>
                </a:solidFill>
              </a:rPr>
              <a:t>statistic</a:t>
            </a:r>
            <a:r>
              <a:rPr lang="en-US" sz="2000" dirty="0">
                <a:solidFill>
                  <a:srgbClr val="000000"/>
                </a:solidFill>
              </a:rPr>
              <a:t> as a </a:t>
            </a:r>
            <a:r>
              <a:rPr lang="en-US" sz="2000" b="1" dirty="0">
                <a:solidFill>
                  <a:srgbClr val="000000"/>
                </a:solidFill>
              </a:rPr>
              <a:t>random variable </a:t>
            </a:r>
            <a:r>
              <a:rPr lang="en-US" sz="2000" dirty="0">
                <a:solidFill>
                  <a:srgbClr val="000000"/>
                </a:solidFill>
              </a:rPr>
              <a:t>because it takes numerical values that describe the outcomes of the random sampling process. 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032692" y="4215672"/>
            <a:ext cx="3154362" cy="171926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0000">
            <a:solidFill>
              <a:schemeClr val="accent1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Population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94210" y="4655409"/>
            <a:ext cx="1692843" cy="1046530"/>
          </a:xfrm>
          <a:prstGeom prst="ellipse">
            <a:avLst/>
          </a:prstGeom>
          <a:solidFill>
            <a:srgbClr val="D2DA7A"/>
          </a:solidFill>
          <a:ln w="10000">
            <a:solidFill>
              <a:srgbClr val="D2DA7A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Sample</a:t>
            </a:r>
          </a:p>
        </p:txBody>
      </p:sp>
      <p:sp>
        <p:nvSpPr>
          <p:cNvPr id="9" name="Curved Down Arrow 8"/>
          <p:cNvSpPr>
            <a:spLocks noChangeArrowheads="1"/>
          </p:cNvSpPr>
          <p:nvPr/>
        </p:nvSpPr>
        <p:spPr bwMode="auto">
          <a:xfrm rot="-214438">
            <a:off x="4774304" y="4001359"/>
            <a:ext cx="2573338" cy="860425"/>
          </a:xfrm>
          <a:prstGeom prst="curvedDownArrow">
            <a:avLst>
              <a:gd name="adj1" fmla="val 24992"/>
              <a:gd name="adj2" fmla="val 49999"/>
              <a:gd name="adj3" fmla="val 25000"/>
            </a:avLst>
          </a:prstGeom>
          <a:solidFill>
            <a:srgbClr val="FADA7A"/>
          </a:solidFill>
          <a:ln w="10000">
            <a:solidFill>
              <a:srgbClr val="FA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Arial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260204" y="4763359"/>
            <a:ext cx="3086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000" b="1">
                <a:cs typeface="Arial" panose="020B0604020202020204" pitchFamily="34" charset="0"/>
              </a:rPr>
              <a:t>Collect data </a:t>
            </a:r>
            <a:r>
              <a:rPr lang="en-US" sz="2000">
                <a:cs typeface="Arial" panose="020B0604020202020204" pitchFamily="34" charset="0"/>
              </a:rPr>
              <a:t>from a representative </a:t>
            </a:r>
            <a:r>
              <a:rPr lang="en-US" sz="2000" b="1">
                <a:cs typeface="Arial" panose="020B0604020202020204" pitchFamily="34" charset="0"/>
              </a:rPr>
              <a:t>Sample</a:t>
            </a:r>
            <a:r>
              <a:rPr lang="en-US" sz="2000"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841104" y="5934934"/>
            <a:ext cx="2925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anose="020B0604020202020204" pitchFamily="34" charset="0"/>
              </a:rPr>
              <a:t>Make an </a:t>
            </a:r>
            <a:r>
              <a:rPr lang="en-US" sz="2000" b="1">
                <a:cs typeface="Arial" panose="020B0604020202020204" pitchFamily="34" charset="0"/>
              </a:rPr>
              <a:t>Inference </a:t>
            </a:r>
            <a:r>
              <a:rPr lang="en-US" sz="2000">
                <a:cs typeface="Arial" panose="020B0604020202020204" pitchFamily="34" charset="0"/>
              </a:rPr>
              <a:t>about the </a:t>
            </a:r>
            <a:r>
              <a:rPr lang="en-US" sz="2000" b="1">
                <a:cs typeface="Arial" panose="020B0604020202020204" pitchFamily="34" charset="0"/>
              </a:rPr>
              <a:t>Population.</a:t>
            </a:r>
          </a:p>
        </p:txBody>
      </p:sp>
      <p:sp>
        <p:nvSpPr>
          <p:cNvPr id="12" name="Curved Down Arrow 11"/>
          <p:cNvSpPr>
            <a:spLocks noChangeArrowheads="1"/>
          </p:cNvSpPr>
          <p:nvPr/>
        </p:nvSpPr>
        <p:spPr bwMode="auto">
          <a:xfrm rot="-9338745">
            <a:off x="2343842" y="5639659"/>
            <a:ext cx="3365500" cy="690563"/>
          </a:xfrm>
          <a:prstGeom prst="curvedDownArrow">
            <a:avLst>
              <a:gd name="adj1" fmla="val 25000"/>
              <a:gd name="adj2" fmla="val 49999"/>
              <a:gd name="adj3" fmla="val 25000"/>
            </a:avLst>
          </a:prstGeom>
          <a:solidFill>
            <a:srgbClr val="FADA7A"/>
          </a:solidFill>
          <a:ln w="10000">
            <a:solidFill>
              <a:srgbClr val="FA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49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460" y="301880"/>
            <a:ext cx="9720072" cy="1499616"/>
          </a:xfrm>
        </p:spPr>
        <p:txBody>
          <a:bodyPr/>
          <a:lstStyle/>
          <a:p>
            <a:r>
              <a:rPr lang="en-US" dirty="0" smtClean="0"/>
              <a:t>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319" y="1474878"/>
            <a:ext cx="9720071" cy="4023360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u="sng" dirty="0"/>
              <a:t>law of large numbers </a:t>
            </a:r>
            <a:r>
              <a:rPr lang="en-US" sz="2400" dirty="0"/>
              <a:t>assures us that if we measure </a:t>
            </a:r>
            <a:r>
              <a:rPr lang="en-US" sz="2400" b="1" i="1" dirty="0"/>
              <a:t>enough</a:t>
            </a:r>
            <a:r>
              <a:rPr lang="en-US" sz="2400" dirty="0"/>
              <a:t> subjects, the statistic x-bar will eventually get </a:t>
            </a:r>
            <a:r>
              <a:rPr lang="en-US" sz="2400" b="1" i="1" dirty="0"/>
              <a:t>very close to </a:t>
            </a:r>
            <a:r>
              <a:rPr lang="en-US" sz="2400" dirty="0"/>
              <a:t>the unknown parameter </a:t>
            </a:r>
            <a:r>
              <a:rPr lang="en-US" sz="2400" i="1" dirty="0"/>
              <a:t>µ</a:t>
            </a:r>
            <a:r>
              <a:rPr lang="en-US" sz="2400" dirty="0"/>
              <a:t>.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If </a:t>
            </a:r>
            <a:r>
              <a:rPr lang="en-US" sz="2400" dirty="0">
                <a:solidFill>
                  <a:srgbClr val="000000"/>
                </a:solidFill>
              </a:rPr>
              <a:t>we took every one of the possible samples of a certain size, calculated the sample mean for each, and graphed all of those values, we</a:t>
            </a:r>
            <a:r>
              <a:rPr lang="ja-JP" altLang="en-US" sz="2400" dirty="0">
                <a:solidFill>
                  <a:srgbClr val="000000"/>
                </a:solidFill>
              </a:rPr>
              <a:t>’</a:t>
            </a:r>
            <a:r>
              <a:rPr lang="en-US" altLang="ja-JP" sz="2400" dirty="0">
                <a:solidFill>
                  <a:srgbClr val="000000"/>
                </a:solidFill>
              </a:rPr>
              <a:t>d have a </a:t>
            </a:r>
            <a:r>
              <a:rPr lang="en-US" altLang="ja-JP" sz="2400" b="1" dirty="0">
                <a:solidFill>
                  <a:srgbClr val="800000"/>
                </a:solidFill>
              </a:rPr>
              <a:t>sampling distribution</a:t>
            </a:r>
            <a:r>
              <a:rPr lang="en-US" altLang="ja-JP" sz="2400" b="1" dirty="0">
                <a:solidFill>
                  <a:srgbClr val="993300"/>
                </a:solidFill>
              </a:rPr>
              <a:t>.</a:t>
            </a:r>
            <a:endParaRPr lang="en-US" altLang="ja-JP" sz="4000" dirty="0">
              <a:solidFill>
                <a:srgbClr val="9933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1856871" y="3516924"/>
            <a:ext cx="8509285" cy="3021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0000">
            <a:solidFill>
              <a:schemeClr val="accent1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“</a:t>
            </a:r>
            <a:r>
              <a:rPr lang="en-US" sz="2000" b="1" u="sng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Population Distribution</a:t>
            </a:r>
            <a:r>
              <a:rPr lang="en-US" sz="2000" b="1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”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ea typeface="+mn-ea"/>
                <a:cs typeface="Arial"/>
              </a:rPr>
              <a:t>(raw data)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lt1"/>
              </a:solidFill>
              <a:latin typeface="+mn-lt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Shows ALL values for all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Individuals in the population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513299" y="3692670"/>
            <a:ext cx="4560723" cy="267049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0000">
            <a:solidFill>
              <a:srgbClr val="D2DA7A"/>
            </a:solidFill>
            <a:round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ea typeface="+mn-ea"/>
                <a:cs typeface="Arial"/>
              </a:rPr>
              <a:t>“</a:t>
            </a:r>
            <a:r>
              <a:rPr lang="en-US" sz="2000" b="1" u="sng" dirty="0" smtClean="0">
                <a:latin typeface="+mn-lt"/>
                <a:ea typeface="+mn-ea"/>
                <a:cs typeface="Arial"/>
              </a:rPr>
              <a:t>Sampling </a:t>
            </a:r>
            <a:r>
              <a:rPr lang="en-US" sz="2000" b="1" u="sng" dirty="0">
                <a:latin typeface="+mn-lt"/>
                <a:ea typeface="+mn-ea"/>
                <a:cs typeface="Arial"/>
              </a:rPr>
              <a:t>D</a:t>
            </a:r>
            <a:r>
              <a:rPr lang="en-US" sz="2000" b="1" u="sng" dirty="0" smtClean="0">
                <a:latin typeface="+mn-lt"/>
                <a:ea typeface="+mn-ea"/>
                <a:cs typeface="Arial"/>
              </a:rPr>
              <a:t>istribution</a:t>
            </a:r>
            <a:r>
              <a:rPr lang="en-US" sz="2000" b="1" dirty="0" smtClean="0">
                <a:latin typeface="+mn-lt"/>
                <a:ea typeface="+mn-ea"/>
                <a:cs typeface="Arial"/>
              </a:rPr>
              <a:t>”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 smtClean="0">
              <a:latin typeface="+mn-lt"/>
              <a:ea typeface="+mn-ea"/>
              <a:cs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ea typeface="+mn-ea"/>
                <a:cs typeface="Arial"/>
              </a:rPr>
              <a:t>Shows  all values taken by the statistic,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ea typeface="+mn-ea"/>
                <a:cs typeface="Arial"/>
              </a:rPr>
              <a:t>in all possible samples of the same size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cs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u="sng" dirty="0"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854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211728"/>
            <a:ext cx="9720072" cy="1499616"/>
          </a:xfrm>
        </p:spPr>
        <p:txBody>
          <a:bodyPr/>
          <a:lstStyle/>
          <a:p>
            <a:r>
              <a:rPr lang="en-US" dirty="0" smtClean="0"/>
              <a:t>Sampling distribution for the </a:t>
            </a:r>
            <a:r>
              <a:rPr lang="en-US" u="sng" dirty="0" smtClean="0"/>
              <a:t>MEAN</a:t>
            </a:r>
            <a:endParaRPr lang="en-US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24128" y="1398777"/>
            <a:ext cx="10786872" cy="334174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r>
              <a:rPr lang="en-US" b="1" u="sng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Mean </a:t>
            </a:r>
            <a:r>
              <a:rPr lang="en-US" b="1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of a sampling distribution of a sample mean</a:t>
            </a:r>
            <a:r>
              <a:rPr lang="en-US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: just as likely to be </a:t>
            </a:r>
            <a:r>
              <a:rPr lang="en-US" sz="2000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above or below </a:t>
            </a:r>
            <a:r>
              <a:rPr lang="en-US" sz="2000" b="1" i="1" dirty="0" smtClean="0">
                <a:solidFill>
                  <a:srgbClr val="000000"/>
                </a:solidFill>
                <a:latin typeface="Symbol" panose="05050102010706020507" pitchFamily="18" charset="2"/>
                <a:ea typeface="ＭＳ Ｐゴシック" panose="020B0600070205080204" pitchFamily="34" charset="-128"/>
              </a:rPr>
              <a:t>m</a:t>
            </a:r>
            <a:r>
              <a:rPr lang="en-US" sz="2000" b="1" dirty="0" smtClean="0">
                <a:solidFill>
                  <a:srgbClr val="000000"/>
                </a:solidFill>
                <a:latin typeface="Symbol" panose="05050102010706020507" pitchFamily="18" charset="2"/>
                <a:ea typeface="ＭＳ Ｐゴシック" panose="020B0600070205080204" pitchFamily="34" charset="-128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even if </a:t>
            </a:r>
            <a:r>
              <a:rPr lang="en-US" sz="2000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the distribution of the </a:t>
            </a:r>
            <a:r>
              <a:rPr lang="en-US" sz="2000" b="1" i="1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raw data </a:t>
            </a:r>
            <a:r>
              <a:rPr lang="en-US" sz="2000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is skewed. </a:t>
            </a:r>
            <a:endParaRPr lang="en-US" sz="600" dirty="0" smtClean="0">
              <a:solidFill>
                <a:srgbClr val="000000"/>
              </a:solidFill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Clr>
                <a:srgbClr val="CC0000"/>
              </a:buClr>
              <a:buFont typeface="Wingdings 2" panose="05020102010507070707" pitchFamily="18" charset="2"/>
              <a:buNone/>
            </a:pPr>
            <a:r>
              <a:rPr lang="en-US" b="1" u="sng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Standard deviation </a:t>
            </a:r>
            <a:r>
              <a:rPr lang="en-US" b="1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of a sampling distribution of a sample mean: </a:t>
            </a:r>
            <a:r>
              <a:rPr lang="en-US" sz="2000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is </a:t>
            </a: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smaller</a:t>
            </a:r>
            <a:r>
              <a:rPr lang="en-US" sz="2000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 than the standard deviation of the population </a:t>
            </a:r>
            <a:r>
              <a:rPr lang="en-US" sz="2000" b="1" i="1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by a factor of </a:t>
            </a:r>
            <a:r>
              <a:rPr lang="en-US" sz="2000" b="1" i="1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√</a:t>
            </a:r>
            <a:r>
              <a:rPr lang="en-US" sz="2000" b="1" i="1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4134" y="2828050"/>
            <a:ext cx="9710670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 eaLnBrk="1" hangingPunct="1">
              <a:lnSpc>
                <a:spcPct val="160000"/>
              </a:lnSpc>
              <a:buFont typeface="Wingdings 2" panose="05020102010507070707" pitchFamily="18" charset="2"/>
              <a:buNone/>
            </a:pPr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sym typeface="Wingdings" panose="05000000000000000000" pitchFamily="2" charset="2"/>
              </a:rPr>
              <a:t> </a:t>
            </a:r>
            <a:r>
              <a:rPr lang="en-US" sz="28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sym typeface="Wingdings" panose="05000000000000000000" pitchFamily="2" charset="2"/>
              </a:rPr>
              <a:t>Averages are less variable than individual </a:t>
            </a:r>
            <a:r>
              <a:rPr lang="en-US" sz="28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sym typeface="Wingdings" panose="05000000000000000000" pitchFamily="2" charset="2"/>
              </a:rPr>
              <a:t>observations!</a:t>
            </a:r>
            <a:r>
              <a:rPr lang="en-US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 </a:t>
            </a:r>
            <a:endParaRPr lang="en-US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160" y="3932742"/>
            <a:ext cx="3243173" cy="1200329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00"/>
                </a:solidFill>
              </a:rPr>
              <a:t>IF</a:t>
            </a:r>
            <a:r>
              <a:rPr lang="en-US" u="sng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individual observations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Mean  </a:t>
            </a:r>
            <a:r>
              <a:rPr lang="en-US" b="1" i="1" dirty="0" smtClean="0">
                <a:solidFill>
                  <a:srgbClr val="00B050"/>
                </a:solidFill>
              </a:rPr>
              <a:t>µ</a:t>
            </a:r>
            <a:r>
              <a:rPr lang="en-US" b="1" i="1" baseline="-25000" dirty="0" smtClean="0">
                <a:solidFill>
                  <a:srgbClr val="00B050"/>
                </a:solidFill>
              </a:rPr>
              <a:t>x</a:t>
            </a:r>
            <a:r>
              <a:rPr lang="en-US" dirty="0" smtClean="0">
                <a:solidFill>
                  <a:srgbClr val="000000"/>
                </a:solidFill>
              </a:rPr>
              <a:t> &amp;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Standard Deviation  </a:t>
            </a:r>
            <a:r>
              <a:rPr lang="en-US" b="1" i="1" dirty="0" err="1" smtClean="0">
                <a:solidFill>
                  <a:srgbClr val="00B050"/>
                </a:solidFill>
              </a:rPr>
              <a:t>σ</a:t>
            </a:r>
            <a:r>
              <a:rPr lang="en-US" b="1" i="1" baseline="-25000" dirty="0" err="1">
                <a:solidFill>
                  <a:srgbClr val="00B050"/>
                </a:solidFill>
              </a:rPr>
              <a:t>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99469" y="3932742"/>
            <a:ext cx="3828691" cy="1200329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00"/>
                </a:solidFill>
              </a:rPr>
              <a:t>THEN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sample </a:t>
            </a:r>
            <a:r>
              <a:rPr lang="en-US" b="1" dirty="0">
                <a:solidFill>
                  <a:srgbClr val="0070C0"/>
                </a:solidFill>
              </a:rPr>
              <a:t>mean </a:t>
            </a:r>
            <a:endParaRPr lang="en-US" b="1" dirty="0" smtClean="0">
              <a:solidFill>
                <a:srgbClr val="0070C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Mean  </a:t>
            </a:r>
            <a:r>
              <a:rPr lang="en-US" b="1" i="1" dirty="0" smtClean="0">
                <a:solidFill>
                  <a:srgbClr val="0070C0"/>
                </a:solidFill>
              </a:rPr>
              <a:t>µ</a:t>
            </a:r>
            <a:r>
              <a:rPr lang="en-US" b="1" i="1" baseline="-25000" dirty="0" smtClean="0">
                <a:solidFill>
                  <a:srgbClr val="0070C0"/>
                </a:solidFill>
              </a:rPr>
              <a:t>X-bar </a:t>
            </a:r>
            <a:r>
              <a:rPr lang="en-US" b="1" i="1" dirty="0" smtClean="0">
                <a:solidFill>
                  <a:srgbClr val="0070C0"/>
                </a:solidFill>
              </a:rPr>
              <a:t> = µ</a:t>
            </a:r>
            <a:r>
              <a:rPr lang="en-US" b="1" i="1" baseline="-25000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Standard </a:t>
            </a:r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eviation </a:t>
            </a:r>
            <a:r>
              <a:rPr lang="en-US" b="1" dirty="0" err="1" smtClean="0">
                <a:solidFill>
                  <a:srgbClr val="0070C0"/>
                </a:solidFill>
              </a:rPr>
              <a:t>σ</a:t>
            </a:r>
            <a:r>
              <a:rPr lang="en-US" b="1" i="1" baseline="-25000" dirty="0" err="1" smtClean="0">
                <a:solidFill>
                  <a:srgbClr val="0070C0"/>
                </a:solidFill>
              </a:rPr>
              <a:t>X</a:t>
            </a:r>
            <a:r>
              <a:rPr lang="en-US" b="1" i="1" baseline="-25000" dirty="0" smtClean="0">
                <a:solidFill>
                  <a:srgbClr val="0070C0"/>
                </a:solidFill>
              </a:rPr>
              <a:t>-bar </a:t>
            </a:r>
            <a:r>
              <a:rPr lang="en-US" dirty="0" smtClean="0">
                <a:solidFill>
                  <a:srgbClr val="000000"/>
                </a:solidFill>
              </a:rPr>
              <a:t> = </a:t>
            </a:r>
            <a:r>
              <a:rPr lang="en-US" b="1" dirty="0" err="1" smtClean="0">
                <a:solidFill>
                  <a:srgbClr val="0070C0"/>
                </a:solidFill>
              </a:rPr>
              <a:t>σ</a:t>
            </a:r>
            <a:r>
              <a:rPr lang="en-US" b="1" i="1" baseline="-25000" dirty="0" err="1" smtClean="0">
                <a:solidFill>
                  <a:srgbClr val="0070C0"/>
                </a:solidFill>
              </a:rPr>
              <a:t>X</a:t>
            </a:r>
            <a:r>
              <a:rPr lang="en-US" b="1" dirty="0" smtClean="0">
                <a:solidFill>
                  <a:srgbClr val="0070C0"/>
                </a:solidFill>
              </a:rPr>
              <a:t> /√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060111" y="3978723"/>
            <a:ext cx="1593042" cy="104379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SRS size n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092178"/>
              </p:ext>
            </p:extLst>
          </p:nvPr>
        </p:nvGraphicFramePr>
        <p:xfrm>
          <a:off x="1808163" y="5668963"/>
          <a:ext cx="8256587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3" imgW="4419360" imgH="431640" progId="Equation.3">
                  <p:embed/>
                </p:oleObj>
              </mc:Choice>
              <mc:Fallback>
                <p:oleObj name="Equation" r:id="rId3" imgW="4419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668963"/>
                        <a:ext cx="8256587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87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329" y="237486"/>
            <a:ext cx="9720072" cy="1499616"/>
          </a:xfrm>
        </p:spPr>
        <p:txBody>
          <a:bodyPr/>
          <a:lstStyle/>
          <a:p>
            <a:r>
              <a:rPr lang="en-US" dirty="0" smtClean="0"/>
              <a:t>EXAMPLE: bank calls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82" y="3439154"/>
            <a:ext cx="8080375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2053582" y="5104879"/>
            <a:ext cx="17260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470371" y="4741688"/>
            <a:ext cx="47524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7763" y="3254488"/>
            <a:ext cx="2934974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 = Raw data for ALL calls</a:t>
            </a:r>
            <a:endParaRPr lang="en-US" dirty="0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069" y="237486"/>
            <a:ext cx="2629299" cy="276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 rot="10800000" flipV="1">
            <a:off x="947327" y="1723663"/>
            <a:ext cx="347707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(a) The distribution of lengths of </a:t>
            </a:r>
            <a:r>
              <a:rPr kumimoji="0" 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all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customer service calls received by a bank in a month.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5616" y="3200958"/>
            <a:ext cx="2934974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X-bar = AVERAGE for 80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03073" y="5396006"/>
            <a:ext cx="1753154" cy="3693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Right-skewed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59747" y="4998043"/>
            <a:ext cx="1753154" cy="3693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normal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7241" y="3439154"/>
            <a:ext cx="4097128" cy="34246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11310" y="3404825"/>
            <a:ext cx="4097128" cy="34246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9490" y="1434993"/>
            <a:ext cx="38645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ＭＳ Ｐゴシック" panose="020B0600070205080204" pitchFamily="34" charset="-128"/>
              </a:rPr>
              <a:t>(b) The 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distribution of the </a:t>
            </a:r>
            <a:r>
              <a:rPr lang="en-US" b="1" u="sng" dirty="0">
                <a:latin typeface="Arial" panose="020B0604020202020204" pitchFamily="34" charset="0"/>
                <a:ea typeface="ＭＳ Ｐゴシック" panose="020B0600070205080204" pitchFamily="34" charset="-128"/>
              </a:rPr>
              <a:t>sample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means x-bar for 500 random samples of </a:t>
            </a:r>
            <a:r>
              <a:rPr lang="en-US" b="1" u="sng" dirty="0">
                <a:latin typeface="Arial" panose="020B0604020202020204" pitchFamily="34" charset="0"/>
                <a:ea typeface="ＭＳ Ｐゴシック" panose="020B0600070205080204" pitchFamily="34" charset="-128"/>
              </a:rPr>
              <a:t>size 80 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from this population. The scales and histogram classes are exactly the same in both panels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15" y="-43486"/>
            <a:ext cx="9720072" cy="1499616"/>
          </a:xfrm>
        </p:spPr>
        <p:txBody>
          <a:bodyPr/>
          <a:lstStyle/>
          <a:p>
            <a:r>
              <a:rPr lang="en-US" dirty="0" smtClean="0"/>
              <a:t>Sampling distribution for the </a:t>
            </a:r>
            <a:r>
              <a:rPr lang="en-US" u="sng" dirty="0" smtClean="0"/>
              <a:t>MEAN</a:t>
            </a:r>
            <a:endParaRPr lang="en-US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56156" y="1180054"/>
            <a:ext cx="8636000" cy="40591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u="sng" smtClean="0">
                <a:ea typeface="ＭＳ Ｐゴシック" panose="020B0600070205080204" pitchFamily="34" charset="-128"/>
              </a:rPr>
              <a:t>What if the </a:t>
            </a:r>
            <a:r>
              <a:rPr lang="en-US" b="1" u="sng" smtClean="0">
                <a:ea typeface="ＭＳ Ｐゴシック" panose="020B0600070205080204" pitchFamily="34" charset="-128"/>
              </a:rPr>
              <a:t>population</a:t>
            </a:r>
            <a:r>
              <a:rPr lang="en-US" u="sng" smtClean="0">
                <a:ea typeface="ＭＳ Ｐゴシック" panose="020B0600070205080204" pitchFamily="34" charset="-128"/>
              </a:rPr>
              <a:t> distribution was </a:t>
            </a:r>
            <a:r>
              <a:rPr lang="en-US" b="1" u="sng" smtClean="0">
                <a:ea typeface="ＭＳ Ｐゴシック" panose="020B0600070205080204" pitchFamily="34" charset="-128"/>
              </a:rPr>
              <a:t>NORMAL</a:t>
            </a:r>
            <a:r>
              <a:rPr lang="en-US" u="sng" smtClean="0">
                <a:ea typeface="ＭＳ Ｐゴシック" panose="020B0600070205080204" pitchFamily="34" charset="-128"/>
              </a:rPr>
              <a:t>?</a:t>
            </a: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z="2000" smtClean="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mtClean="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z="2000" smtClean="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mtClean="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z="2000" smtClean="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mtClean="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z="2000" smtClean="0">
              <a:ea typeface="ＭＳ Ｐゴシック" panose="020B0600070205080204" pitchFamily="34" charset="-128"/>
            </a:endParaRPr>
          </a:p>
          <a:p>
            <a:pPr marL="0" indent="0" algn="ctr">
              <a:spcBef>
                <a:spcPct val="0"/>
              </a:spcBef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US" smtClean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sz="2000" u="sng" smtClean="0">
                <a:ea typeface="ＭＳ Ｐゴシック" panose="020B0600070205080204" pitchFamily="34" charset="-128"/>
              </a:rPr>
              <a:t>What if the </a:t>
            </a:r>
            <a:r>
              <a:rPr lang="en-US" sz="2000" b="1" u="sng" smtClean="0">
                <a:ea typeface="ＭＳ Ｐゴシック" panose="020B0600070205080204" pitchFamily="34" charset="-128"/>
              </a:rPr>
              <a:t>population</a:t>
            </a:r>
            <a:r>
              <a:rPr lang="en-US" sz="2000" u="sng" smtClean="0">
                <a:ea typeface="ＭＳ Ｐゴシック" panose="020B0600070205080204" pitchFamily="34" charset="-128"/>
              </a:rPr>
              <a:t> distribution is </a:t>
            </a:r>
            <a:r>
              <a:rPr lang="en-US" sz="2000" b="1" u="sng" smtClean="0">
                <a:ea typeface="ＭＳ Ｐゴシック" panose="020B0600070205080204" pitchFamily="34" charset="-128"/>
              </a:rPr>
              <a:t>NOT</a:t>
            </a:r>
            <a:r>
              <a:rPr lang="en-US" sz="2000" u="sng" smtClean="0">
                <a:ea typeface="ＭＳ Ｐゴシック" panose="020B0600070205080204" pitchFamily="34" charset="-128"/>
              </a:rPr>
              <a:t> normal, or even discrete?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sz="2000" smtClean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sz="20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3" name="Picture 12" descr="Screen shot 2010-11-04 at 7.17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522" y="1627570"/>
            <a:ext cx="4379632" cy="21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5552" y="1823725"/>
            <a:ext cx="1926326" cy="1754326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00"/>
                </a:solidFill>
              </a:rPr>
              <a:t>IF</a:t>
            </a:r>
            <a:r>
              <a:rPr lang="en-US" u="sng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individual observations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have the 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b="1" i="1" dirty="0" smtClean="0">
                <a:solidFill>
                  <a:srgbClr val="00B050"/>
                </a:solidFill>
              </a:rPr>
              <a:t>N</a:t>
            </a:r>
            <a:r>
              <a:rPr lang="en-US" b="1" dirty="0" smtClean="0">
                <a:solidFill>
                  <a:srgbClr val="00B050"/>
                </a:solidFill>
              </a:rPr>
              <a:t>(</a:t>
            </a:r>
            <a:r>
              <a:rPr lang="en-US" b="1" i="1" dirty="0" smtClean="0">
                <a:solidFill>
                  <a:srgbClr val="00B050"/>
                </a:solidFill>
              </a:rPr>
              <a:t>µ,σ</a:t>
            </a:r>
            <a:r>
              <a:rPr lang="en-US" b="1" i="1" dirty="0">
                <a:solidFill>
                  <a:srgbClr val="00B050"/>
                </a:solidFill>
              </a:rPr>
              <a:t>) </a:t>
            </a:r>
            <a:r>
              <a:rPr lang="en-US" dirty="0">
                <a:solidFill>
                  <a:srgbClr val="000000"/>
                </a:solidFill>
              </a:rPr>
              <a:t>distribution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839069" y="1795062"/>
            <a:ext cx="1926326" cy="1754326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00"/>
                </a:solidFill>
              </a:rPr>
              <a:t>THEN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b="1" dirty="0">
                <a:solidFill>
                  <a:srgbClr val="0070C0"/>
                </a:solidFill>
              </a:rPr>
              <a:t>sample mean </a:t>
            </a:r>
            <a:r>
              <a:rPr lang="en-US" dirty="0">
                <a:solidFill>
                  <a:srgbClr val="000000"/>
                </a:solidFill>
              </a:rPr>
              <a:t>of an SRS of size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has the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(</a:t>
            </a:r>
            <a:r>
              <a:rPr lang="en-US" b="1" i="1" dirty="0">
                <a:solidFill>
                  <a:srgbClr val="0070C0"/>
                </a:solidFill>
              </a:rPr>
              <a:t>µ</a:t>
            </a:r>
            <a:r>
              <a:rPr lang="en-US" b="1" dirty="0">
                <a:solidFill>
                  <a:srgbClr val="0070C0"/>
                </a:solidFill>
              </a:rPr>
              <a:t>, σ/√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) </a:t>
            </a:r>
            <a:r>
              <a:rPr lang="en-US" dirty="0">
                <a:solidFill>
                  <a:srgbClr val="000000"/>
                </a:solidFill>
              </a:rPr>
              <a:t>distribution</a:t>
            </a:r>
            <a:endParaRPr lang="en-US" dirty="0"/>
          </a:p>
        </p:txBody>
      </p:sp>
      <p:grpSp>
        <p:nvGrpSpPr>
          <p:cNvPr id="16" name="Group 2"/>
          <p:cNvGrpSpPr>
            <a:grpSpLocks/>
          </p:cNvGrpSpPr>
          <p:nvPr/>
        </p:nvGrpSpPr>
        <p:grpSpPr bwMode="auto">
          <a:xfrm>
            <a:off x="1604363" y="4349396"/>
            <a:ext cx="7981950" cy="2122487"/>
            <a:chOff x="781050" y="7691816"/>
            <a:chExt cx="7981921" cy="2123658"/>
          </a:xfrm>
        </p:grpSpPr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781050" y="7691816"/>
              <a:ext cx="7981921" cy="2123658"/>
            </a:xfrm>
            <a:prstGeom prst="rect">
              <a:avLst/>
            </a:prstGeom>
            <a:solidFill>
              <a:srgbClr val="EAEDCB"/>
            </a:solidFill>
            <a:ln w="10000">
              <a:solidFill>
                <a:srgbClr val="D2DA7A"/>
              </a:solidFill>
              <a:miter lim="800000"/>
              <a:headEnd/>
              <a:tailEnd/>
            </a:ln>
            <a:effectLst>
              <a:outerShdw blurRad="38100" dist="30000" dir="5400000" rotWithShape="0">
                <a:srgbClr val="808080">
                  <a:alpha val="45000"/>
                </a:srgb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  <a:p>
              <a:pPr eaLnBrk="1" hangingPunct="1"/>
              <a:endParaRPr lang="en-US" sz="600" b="1" u="sng">
                <a:solidFill>
                  <a:srgbClr val="E81F30"/>
                </a:solidFill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6991222"/>
                </p:ext>
              </p:extLst>
            </p:nvPr>
          </p:nvGraphicFramePr>
          <p:xfrm>
            <a:off x="1109396" y="7720344"/>
            <a:ext cx="7267549" cy="199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Equation" r:id="rId4" imgW="4660900" imgH="1346200" progId="Equation.3">
                    <p:embed/>
                  </p:oleObj>
                </mc:Choice>
                <mc:Fallback>
                  <p:oleObj name="Equation" r:id="rId4" imgW="4660900" imgH="1346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9396" y="7720344"/>
                          <a:ext cx="7267549" cy="199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Rounded Rectangle 2"/>
          <p:cNvSpPr/>
          <p:nvPr/>
        </p:nvSpPr>
        <p:spPr>
          <a:xfrm>
            <a:off x="10165948" y="2426492"/>
            <a:ext cx="1559417" cy="3073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“SE”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Standard error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 for mean = SD divided by square root of the sample size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9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40" y="121576"/>
            <a:ext cx="9720072" cy="1499616"/>
          </a:xfrm>
        </p:spPr>
        <p:txBody>
          <a:bodyPr/>
          <a:lstStyle/>
          <a:p>
            <a:r>
              <a:rPr lang="en-US" dirty="0" smtClean="0"/>
              <a:t>Example: bank calls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25" y="1294478"/>
            <a:ext cx="8080375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2570525" y="2960203"/>
            <a:ext cx="17260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87314" y="2597012"/>
            <a:ext cx="47524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44706" y="1109812"/>
            <a:ext cx="2934974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 = Raw data for ALL calls</a:t>
            </a:r>
            <a:endParaRPr lang="en-US" dirty="0"/>
          </a:p>
        </p:txBody>
      </p:sp>
      <p:pic>
        <p:nvPicPr>
          <p:cNvPr id="10" name="Picture 8" descr="http://ebooks.bfwpub.com/ips7e/pics/ch05_Xcb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26" y="0"/>
            <a:ext cx="85725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62559" y="1056282"/>
            <a:ext cx="2934974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X-bar = AVERAGE for 80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20016" y="3251330"/>
            <a:ext cx="1753154" cy="3693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Right-skewed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76690" y="2853367"/>
            <a:ext cx="1753154" cy="3693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normal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78625" y="4530693"/>
            <a:ext cx="98021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standard deviation of the population of service call lengths is </a:t>
            </a:r>
            <a:r>
              <a:rPr lang="en-US" i="1" dirty="0" smtClean="0"/>
              <a:t>σ</a:t>
            </a:r>
            <a:r>
              <a:rPr lang="en-US" baseline="-25000" dirty="0" smtClean="0"/>
              <a:t> x</a:t>
            </a:r>
            <a:r>
              <a:rPr lang="en-US" dirty="0" smtClean="0"/>
              <a:t> = 184.81 sec. </a:t>
            </a:r>
          </a:p>
          <a:p>
            <a:r>
              <a:rPr lang="en-US" i="1" dirty="0" smtClean="0"/>
              <a:t>The length of a single call will often be far from the population mean. </a:t>
            </a:r>
          </a:p>
          <a:p>
            <a:endParaRPr lang="en-US" i="1" dirty="0" smtClean="0"/>
          </a:p>
          <a:p>
            <a:pPr algn="ctr"/>
            <a:r>
              <a:rPr lang="en-US" dirty="0" smtClean="0"/>
              <a:t>What is the standard deviation for a SRS sample of 80 calls?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 smtClean="0"/>
              <a:t>If we choose an SRS of 20 calls, the standard deviation of their mean length is…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04289" y="6409322"/>
            <a:ext cx="71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SE for mean =  </a:t>
            </a:r>
            <a:r>
              <a:rPr lang="el-GR" dirty="0" smtClean="0">
                <a:solidFill>
                  <a:srgbClr val="00B050"/>
                </a:solidFill>
              </a:rPr>
              <a:t>σ</a:t>
            </a:r>
            <a:r>
              <a:rPr lang="en-US" baseline="-25000" dirty="0" smtClean="0">
                <a:solidFill>
                  <a:srgbClr val="00B050"/>
                </a:solidFill>
              </a:rPr>
              <a:t>x-bar</a:t>
            </a:r>
            <a:r>
              <a:rPr lang="en-US" dirty="0" smtClean="0">
                <a:solidFill>
                  <a:srgbClr val="00B050"/>
                </a:solidFill>
              </a:rPr>
              <a:t> = </a:t>
            </a:r>
            <a:r>
              <a:rPr lang="el-GR" dirty="0" smtClean="0">
                <a:solidFill>
                  <a:srgbClr val="00B050"/>
                </a:solidFill>
              </a:rPr>
              <a:t>σ</a:t>
            </a:r>
            <a:r>
              <a:rPr lang="en-US" baseline="-25000" dirty="0" smtClean="0">
                <a:solidFill>
                  <a:srgbClr val="00B050"/>
                </a:solidFill>
              </a:rPr>
              <a:t>x</a:t>
            </a:r>
            <a:r>
              <a:rPr lang="en-US" dirty="0" smtClean="0">
                <a:solidFill>
                  <a:srgbClr val="00B050"/>
                </a:solidFill>
              </a:rPr>
              <a:t> /√n  =  184.81 /√20 = 41.32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4289" y="5702629"/>
            <a:ext cx="71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SE for mean = </a:t>
            </a:r>
            <a:r>
              <a:rPr lang="el-GR" dirty="0" smtClean="0">
                <a:solidFill>
                  <a:srgbClr val="00B050"/>
                </a:solidFill>
              </a:rPr>
              <a:t>σ</a:t>
            </a:r>
            <a:r>
              <a:rPr lang="en-US" baseline="-25000" dirty="0" smtClean="0">
                <a:solidFill>
                  <a:srgbClr val="00B050"/>
                </a:solidFill>
              </a:rPr>
              <a:t>x-bar</a:t>
            </a:r>
            <a:r>
              <a:rPr lang="en-US" dirty="0" smtClean="0">
                <a:solidFill>
                  <a:srgbClr val="00B050"/>
                </a:solidFill>
              </a:rPr>
              <a:t> = </a:t>
            </a:r>
            <a:r>
              <a:rPr lang="el-GR" dirty="0" smtClean="0">
                <a:solidFill>
                  <a:srgbClr val="00B050"/>
                </a:solidFill>
              </a:rPr>
              <a:t>σ</a:t>
            </a:r>
            <a:r>
              <a:rPr lang="en-US" baseline="-25000" dirty="0" smtClean="0">
                <a:solidFill>
                  <a:srgbClr val="00B050"/>
                </a:solidFill>
              </a:rPr>
              <a:t>x</a:t>
            </a:r>
            <a:r>
              <a:rPr lang="en-US" dirty="0" smtClean="0">
                <a:solidFill>
                  <a:srgbClr val="00B050"/>
                </a:solidFill>
              </a:rPr>
              <a:t> /√n  =  184.81 /√80 = 20.66 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4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198850"/>
            <a:ext cx="9720072" cy="1499616"/>
          </a:xfrm>
        </p:spPr>
        <p:txBody>
          <a:bodyPr/>
          <a:lstStyle/>
          <a:p>
            <a:r>
              <a:rPr lang="en-US" dirty="0" smtClean="0"/>
              <a:t>The central limit theorem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82" y="1880834"/>
            <a:ext cx="5438775" cy="428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80375" y="1170213"/>
            <a:ext cx="2932981" cy="646331"/>
          </a:xfrm>
          <a:prstGeom prst="rect">
            <a:avLst/>
          </a:prstGeom>
          <a:effectLst>
            <a:glow rad="101600">
              <a:schemeClr val="accent5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Population Distribution</a:t>
            </a:r>
          </a:p>
          <a:p>
            <a:pPr algn="ctr"/>
            <a:r>
              <a:rPr lang="en-US" dirty="0" smtClean="0"/>
              <a:t>(sample size 1)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34447" y="1170212"/>
            <a:ext cx="3289720" cy="646331"/>
          </a:xfrm>
          <a:prstGeom prst="rect">
            <a:avLst/>
          </a:prstGeom>
          <a:effectLst>
            <a:glow rad="101600">
              <a:schemeClr val="accent5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Sampling Distribution</a:t>
            </a:r>
          </a:p>
          <a:p>
            <a:pPr algn="ctr"/>
            <a:r>
              <a:rPr lang="en-US" dirty="0" smtClean="0"/>
              <a:t>for MEAN of a sample size 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0375" y="5809461"/>
            <a:ext cx="3289720" cy="646331"/>
          </a:xfrm>
          <a:prstGeom prst="rect">
            <a:avLst/>
          </a:prstGeom>
          <a:effectLst>
            <a:glow rad="101600">
              <a:schemeClr val="accent5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Sampling Distribution</a:t>
            </a:r>
          </a:p>
          <a:p>
            <a:pPr algn="ctr"/>
            <a:r>
              <a:rPr lang="en-US" dirty="0" smtClean="0"/>
              <a:t>for MEAN of a sample size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38350" y="5721385"/>
            <a:ext cx="3289720" cy="646331"/>
          </a:xfrm>
          <a:prstGeom prst="rect">
            <a:avLst/>
          </a:prstGeom>
          <a:effectLst>
            <a:glow rad="101600">
              <a:schemeClr val="accent5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Sampling Distribution</a:t>
            </a:r>
          </a:p>
          <a:p>
            <a:pPr algn="ctr"/>
            <a:r>
              <a:rPr lang="en-US" dirty="0" smtClean="0"/>
              <a:t>for MEAN of a sample size 10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99467" y="1170212"/>
            <a:ext cx="3540274" cy="2812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76633" y="1419144"/>
            <a:ext cx="3540274" cy="2812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48352" y="3461036"/>
            <a:ext cx="3540274" cy="2812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39741" y="3606999"/>
            <a:ext cx="3540274" cy="2812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0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6" y="-183945"/>
            <a:ext cx="9720072" cy="1499616"/>
          </a:xfrm>
        </p:spPr>
        <p:txBody>
          <a:bodyPr/>
          <a:lstStyle/>
          <a:p>
            <a:r>
              <a:rPr lang="en-US" dirty="0" smtClean="0"/>
              <a:t>Examples: finding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06" y="2371167"/>
            <a:ext cx="5082390" cy="41148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more than </a:t>
            </a:r>
            <a:r>
              <a:rPr lang="en-US" dirty="0" smtClean="0"/>
              <a:t>1.63 m tall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4126" y="874526"/>
            <a:ext cx="10219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Assume:  School’s </a:t>
            </a:r>
            <a:r>
              <a:rPr lang="en-US" b="1" u="sng" dirty="0"/>
              <a:t>population</a:t>
            </a:r>
            <a:r>
              <a:rPr lang="en-US" u="sng" dirty="0"/>
              <a:t> of student’s heights have M (µ) = 1.4 m &amp; SD (</a:t>
            </a:r>
            <a:r>
              <a:rPr lang="el-GR" u="sng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u="sng" dirty="0"/>
              <a:t>) = 0.15 m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91" y="1468357"/>
            <a:ext cx="5931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Probability </a:t>
            </a:r>
            <a:r>
              <a:rPr lang="en-US" sz="2400" dirty="0" smtClean="0"/>
              <a:t>the </a:t>
            </a:r>
            <a:r>
              <a:rPr lang="en-US" sz="2400" b="1" u="sng" dirty="0" smtClean="0">
                <a:solidFill>
                  <a:srgbClr val="FF0000"/>
                </a:solidFill>
              </a:rPr>
              <a:t>MEAN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of </a:t>
            </a:r>
          </a:p>
          <a:p>
            <a:pPr algn="ctr"/>
            <a:r>
              <a:rPr lang="en-US" sz="2400" dirty="0" smtClean="0"/>
              <a:t>a </a:t>
            </a:r>
            <a:r>
              <a:rPr lang="en-US" sz="2400" dirty="0"/>
              <a:t>randomly chosen </a:t>
            </a:r>
            <a:r>
              <a:rPr lang="en-US" sz="2400" b="1" u="sng" dirty="0" smtClean="0">
                <a:solidFill>
                  <a:srgbClr val="FF0000"/>
                </a:solidFill>
              </a:rPr>
              <a:t>GROUP of 16 </a:t>
            </a:r>
            <a:r>
              <a:rPr lang="en-US" sz="2400" dirty="0" smtClean="0"/>
              <a:t>students is…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36563" y="1468357"/>
            <a:ext cx="56971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Probability </a:t>
            </a:r>
            <a:r>
              <a:rPr lang="en-US" sz="2400" dirty="0" smtClean="0"/>
              <a:t>the height of </a:t>
            </a:r>
          </a:p>
          <a:p>
            <a:pPr algn="ctr"/>
            <a:r>
              <a:rPr lang="en-US" sz="2400" b="1" u="sng" dirty="0" smtClean="0">
                <a:solidFill>
                  <a:srgbClr val="FF0000"/>
                </a:solidFill>
              </a:rPr>
              <a:t>a</a:t>
            </a:r>
            <a:r>
              <a:rPr lang="en-US" sz="2400" dirty="0" smtClean="0"/>
              <a:t> </a:t>
            </a:r>
            <a:r>
              <a:rPr lang="en-US" sz="2400" dirty="0"/>
              <a:t>randomly chosen </a:t>
            </a:r>
            <a:r>
              <a:rPr lang="en-US" sz="2400" b="1" u="sng" dirty="0" smtClean="0">
                <a:solidFill>
                  <a:srgbClr val="FF0000"/>
                </a:solidFill>
              </a:rPr>
              <a:t>student</a:t>
            </a:r>
            <a:r>
              <a:rPr lang="en-US" sz="2400" dirty="0" smtClean="0"/>
              <a:t> is… </a:t>
            </a:r>
            <a:endParaRPr lang="en-US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73480" y="2371167"/>
            <a:ext cx="5772210" cy="411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45720" tIns="45720" rIns="4572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b="1" smtClean="0"/>
              <a:t>more than </a:t>
            </a:r>
            <a:r>
              <a:rPr lang="en-US" smtClean="0"/>
              <a:t>1.63 m tall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99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8" y="0"/>
            <a:ext cx="9720072" cy="1499616"/>
          </a:xfrm>
        </p:spPr>
        <p:txBody>
          <a:bodyPr/>
          <a:lstStyle/>
          <a:p>
            <a:r>
              <a:rPr lang="en-US" dirty="0" smtClean="0"/>
              <a:t>Example: cancer dataset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3 - Center &amp; SPread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74" y="959539"/>
            <a:ext cx="8210550" cy="56483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720487" y="959539"/>
            <a:ext cx="3270786" cy="14996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Available on Canvas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Save to your computer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Edit the path to match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11696" y="959539"/>
            <a:ext cx="7130227" cy="3150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88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8" y="261944"/>
            <a:ext cx="9720072" cy="1499616"/>
          </a:xfrm>
        </p:spPr>
        <p:txBody>
          <a:bodyPr/>
          <a:lstStyle/>
          <a:p>
            <a:r>
              <a:rPr lang="en-US" dirty="0" smtClean="0"/>
              <a:t>SPSS: create a z-score variable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82" y="1896485"/>
            <a:ext cx="4095750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43" y="1632894"/>
            <a:ext cx="1943100" cy="140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82" y="1347932"/>
            <a:ext cx="6088462" cy="4385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ounded Rectangle 8"/>
          <p:cNvSpPr/>
          <p:nvPr/>
        </p:nvSpPr>
        <p:spPr>
          <a:xfrm>
            <a:off x="11183406" y="1345924"/>
            <a:ext cx="770938" cy="43874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V="1">
            <a:off x="7121237" y="1345924"/>
            <a:ext cx="353246" cy="43874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834" y="5111015"/>
            <a:ext cx="2752725" cy="1514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40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Density Curves &amp; Normal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86247" y="2286000"/>
            <a:ext cx="3663781" cy="11912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b="1" u="sng" dirty="0" smtClean="0"/>
              <a:t>Heights </a:t>
            </a:r>
            <a:r>
              <a:rPr lang="en-US" sz="3000" b="1" u="sng" dirty="0"/>
              <a:t>(inches</a:t>
            </a:r>
            <a:r>
              <a:rPr lang="en-US" sz="3000" b="1" u="sng" dirty="0" smtClean="0"/>
              <a:t>)</a:t>
            </a:r>
          </a:p>
          <a:p>
            <a:pPr marL="128016" lvl="1" indent="0" algn="ctr">
              <a:buNone/>
            </a:pPr>
            <a:r>
              <a:rPr lang="en-US" i="1" dirty="0" smtClean="0"/>
              <a:t>Mean </a:t>
            </a:r>
            <a:r>
              <a:rPr lang="en-US" i="1" dirty="0"/>
              <a:t>= 66.3 </a:t>
            </a:r>
            <a:r>
              <a:rPr lang="en-US" i="1" dirty="0" smtClean="0"/>
              <a:t>inches</a:t>
            </a:r>
          </a:p>
          <a:p>
            <a:pPr marL="128016" lvl="1" indent="0" algn="ctr">
              <a:buNone/>
            </a:pPr>
            <a:r>
              <a:rPr lang="en-US" i="1" dirty="0" smtClean="0"/>
              <a:t>Median </a:t>
            </a:r>
            <a:r>
              <a:rPr lang="en-US" i="1" dirty="0"/>
              <a:t>= 66 </a:t>
            </a:r>
            <a:r>
              <a:rPr lang="en-US" i="1" dirty="0" smtClean="0"/>
              <a:t>inches</a:t>
            </a:r>
          </a:p>
        </p:txBody>
      </p:sp>
      <p:pic>
        <p:nvPicPr>
          <p:cNvPr id="60422" name="Picture 6" descr="The histogram of height appears bell-shaped which indicates a normal distribu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0" y="4406257"/>
            <a:ext cx="37433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4" name="Picture 8" descr="The histogram of GPA is nearly bell-shaped but little skewed to the lef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444" y="4196707"/>
            <a:ext cx="34766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6" name="Picture 10" descr="The histogram of number of tattoos is strongly right skewe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959" y="4265803"/>
            <a:ext cx="3476625" cy="223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250028" y="2241857"/>
            <a:ext cx="3748824" cy="162350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b="1" u="sng" dirty="0" smtClean="0"/>
              <a:t>GPA</a:t>
            </a:r>
          </a:p>
          <a:p>
            <a:pPr marL="128016" lvl="1" indent="0" algn="ctr">
              <a:buNone/>
            </a:pPr>
            <a:r>
              <a:rPr lang="en-US" i="1" dirty="0" smtClean="0"/>
              <a:t>Mean = 3.25</a:t>
            </a:r>
          </a:p>
          <a:p>
            <a:pPr marL="128016" lvl="1" indent="0" algn="ctr">
              <a:buNone/>
            </a:pPr>
            <a:r>
              <a:rPr lang="en-US" i="1" dirty="0" smtClean="0"/>
              <a:t>Median = 3.3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42897" y="2241857"/>
            <a:ext cx="3116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/>
              <a:t>Number of </a:t>
            </a:r>
            <a:r>
              <a:rPr lang="en-US" sz="2800" b="1" u="sng" dirty="0" smtClean="0"/>
              <a:t>Tattoos</a:t>
            </a:r>
          </a:p>
          <a:p>
            <a:pPr algn="ctr"/>
            <a:r>
              <a:rPr lang="en-US" i="1" dirty="0" smtClean="0"/>
              <a:t>Mean </a:t>
            </a:r>
            <a:r>
              <a:rPr lang="en-US" i="1" dirty="0"/>
              <a:t>= .</a:t>
            </a:r>
            <a:r>
              <a:rPr lang="en-US" i="1" dirty="0" smtClean="0"/>
              <a:t>23</a:t>
            </a:r>
          </a:p>
          <a:p>
            <a:pPr algn="ctr"/>
            <a:r>
              <a:rPr lang="en-US" i="1" dirty="0" smtClean="0"/>
              <a:t>Median </a:t>
            </a:r>
            <a:r>
              <a:rPr lang="en-US" i="1" dirty="0"/>
              <a:t>= 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4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SPSS: transforming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 This is useful </a:t>
            </a:r>
            <a:r>
              <a:rPr lang="en-US" u="sng" dirty="0" smtClean="0"/>
              <a:t>IF</a:t>
            </a:r>
            <a:r>
              <a:rPr lang="en-US" dirty="0" smtClean="0"/>
              <a:t> you have a variable that is </a:t>
            </a:r>
            <a:r>
              <a:rPr lang="en-US" u="sng" dirty="0" smtClean="0"/>
              <a:t>POSITIVELY SKEWED</a:t>
            </a:r>
            <a:r>
              <a:rPr lang="en-US" dirty="0" smtClean="0"/>
              <a:t>, since the methods we will learn all require your variables are </a:t>
            </a:r>
            <a:r>
              <a:rPr lang="en-US" u="sng" dirty="0" smtClean="0"/>
              <a:t>NORMALLY</a:t>
            </a:r>
            <a:r>
              <a:rPr lang="en-US" dirty="0" smtClean="0"/>
              <a:t> distributed.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93" y="3415598"/>
            <a:ext cx="4619625" cy="22383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417887" y="3753607"/>
            <a:ext cx="1164746" cy="4037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198147" y="5022426"/>
            <a:ext cx="1164746" cy="4037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460" y="155012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 smtClean="0"/>
              <a:t>Density Curves &amp; Normal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7736" y="3067094"/>
            <a:ext cx="7363678" cy="3677930"/>
          </a:xfrm>
          <a:prstGeom prst="rect">
            <a:avLst/>
          </a:prstGeom>
          <a:solidFill>
            <a:srgbClr val="EAEDCB"/>
          </a:solidFill>
          <a:ln w="10000">
            <a:solidFill>
              <a:srgbClr val="D2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700" b="1" u="sng" dirty="0">
              <a:solidFill>
                <a:srgbClr val="E81F30"/>
              </a:solidFill>
            </a:endParaRPr>
          </a:p>
          <a:p>
            <a:pPr eaLnBrk="1" hangingPunct="1"/>
            <a:r>
              <a:rPr lang="en-US" dirty="0"/>
              <a:t>A </a:t>
            </a:r>
            <a:r>
              <a:rPr lang="en-US" b="1" dirty="0">
                <a:solidFill>
                  <a:srgbClr val="800000"/>
                </a:solidFill>
              </a:rPr>
              <a:t>density curve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is a curve that:</a:t>
            </a:r>
          </a:p>
          <a:p>
            <a:pPr eaLnBrk="1" hangingPunct="1"/>
            <a:endParaRPr lang="en-US" dirty="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dirty="0"/>
              <a:t> is always on or above the horizontal axis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dirty="0"/>
              <a:t> has an area of exactly 1 underneath it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eaLnBrk="1" hangingPunct="1"/>
            <a:r>
              <a:rPr lang="en-US" dirty="0"/>
              <a:t>A density curve describes the overall pattern of a distribution. The area under the curve and above any range of values on the horizontal axis is the proportion of all observations that fall in that range.</a:t>
            </a:r>
          </a:p>
          <a:p>
            <a:pPr eaLnBrk="1" hangingPunct="1"/>
            <a:endParaRPr lang="en-US" sz="1000" b="1" dirty="0"/>
          </a:p>
        </p:txBody>
      </p:sp>
      <p:pic>
        <p:nvPicPr>
          <p:cNvPr id="73730" name="Picture 2" descr="http://cdn.fangraphs.com/blogs/wp-content/uploads/2011/06/image0012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4286" y="1193273"/>
            <a:ext cx="5036713" cy="289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Many dependent variables are assumed normally distributed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Use statistical procedures where data are assumed normally distributed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Correlation, regression, 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</a:t>
            </a:r>
            <a:r>
              <a:rPr lang="en-US" altLang="en-US" sz="1800" i="1" dirty="0">
                <a:ea typeface="ＭＳ Ｐゴシック" panose="020B0600070205080204" pitchFamily="34" charset="-128"/>
              </a:rPr>
              <a:t>-</a:t>
            </a:r>
            <a:r>
              <a:rPr lang="en-US" altLang="en-US" sz="1800" dirty="0">
                <a:ea typeface="ＭＳ Ｐゴシック" panose="020B0600070205080204" pitchFamily="34" charset="-128"/>
              </a:rPr>
              <a:t>tests, and ANOVA</a:t>
            </a:r>
          </a:p>
          <a:p>
            <a:pPr lvl="4"/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2800" dirty="0"/>
              <a:t>Gaussian distribution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Karl Gauss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K.F. Gau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17" y="4008751"/>
            <a:ext cx="39306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3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fld id="{F0A6BFC3-B8E4-4A07-8CAA-1CE9ACBBDA11}" type="slidenum">
              <a:rPr lang="en-US" sz="1200">
                <a:solidFill>
                  <a:schemeClr val="accent1"/>
                </a:solidFill>
              </a:rPr>
              <a:pPr eaLnBrk="1" hangingPunct="1">
                <a:lnSpc>
                  <a:spcPct val="80000"/>
                </a:lnSpc>
              </a:pPr>
              <a:t>6</a:t>
            </a:fld>
            <a:endParaRPr lang="en-US" sz="1200">
              <a:solidFill>
                <a:schemeClr val="accent1"/>
              </a:solidFill>
            </a:endParaRPr>
          </a:p>
        </p:txBody>
      </p:sp>
      <p:pic>
        <p:nvPicPr>
          <p:cNvPr id="76803" name="Picture 9" descr="F2.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4713" b="12131"/>
          <a:stretch>
            <a:fillRect/>
          </a:stretch>
        </p:blipFill>
        <p:spPr bwMode="auto">
          <a:xfrm>
            <a:off x="1456378" y="3048931"/>
            <a:ext cx="4321175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52329" y="557818"/>
            <a:ext cx="8613595" cy="2092881"/>
          </a:xfrm>
          <a:prstGeom prst="rect">
            <a:avLst/>
          </a:prstGeom>
          <a:solidFill>
            <a:srgbClr val="EAEDCB"/>
          </a:solidFill>
          <a:ln w="10000">
            <a:solidFill>
              <a:srgbClr val="D2DA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8650" indent="-1714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800000"/>
                </a:solidFill>
              </a:rPr>
              <a:t>The 68-95-99.7 Rule</a:t>
            </a:r>
            <a:endParaRPr lang="en-US" sz="600" b="1" u="sng" dirty="0">
              <a:solidFill>
                <a:srgbClr val="E81F30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sz="2000" dirty="0"/>
              <a:t>In the Normal distribution with mean</a:t>
            </a:r>
            <a:r>
              <a:rPr lang="en-US" sz="2000" i="1" dirty="0"/>
              <a:t> µ</a:t>
            </a:r>
            <a:r>
              <a:rPr lang="en-US" sz="2000" dirty="0"/>
              <a:t> and standard deviation </a:t>
            </a:r>
            <a:r>
              <a:rPr lang="en-US" sz="2000" i="1" dirty="0"/>
              <a:t>σ</a:t>
            </a:r>
            <a:r>
              <a:rPr lang="en-US" sz="2000" dirty="0"/>
              <a:t>:</a:t>
            </a:r>
          </a:p>
          <a:p>
            <a:pPr lvl="1" eaLnBrk="1" hangingPunct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Approximately </a:t>
            </a:r>
            <a:r>
              <a:rPr lang="en-US" sz="2000" b="1" dirty="0"/>
              <a:t>68% </a:t>
            </a:r>
            <a:r>
              <a:rPr lang="en-US" sz="2000" dirty="0"/>
              <a:t>of the observations fall within </a:t>
            </a:r>
            <a:r>
              <a:rPr lang="en-US" sz="2000" i="1" dirty="0"/>
              <a:t>σ</a:t>
            </a:r>
            <a:r>
              <a:rPr lang="en-US" sz="2000" dirty="0"/>
              <a:t> of </a:t>
            </a:r>
            <a:r>
              <a:rPr lang="en-US" sz="2000" i="1" dirty="0"/>
              <a:t>µ.</a:t>
            </a:r>
          </a:p>
          <a:p>
            <a:pPr lvl="1" eaLnBrk="1" hangingPunct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Approximately </a:t>
            </a:r>
            <a:r>
              <a:rPr lang="en-US" sz="2000" b="1" dirty="0"/>
              <a:t>95% </a:t>
            </a:r>
            <a:r>
              <a:rPr lang="en-US" sz="2000" dirty="0"/>
              <a:t>of the observations fall within 2</a:t>
            </a:r>
            <a:r>
              <a:rPr lang="en-US" sz="2000" i="1" dirty="0"/>
              <a:t>σ</a:t>
            </a:r>
            <a:r>
              <a:rPr lang="en-US" sz="2000" dirty="0"/>
              <a:t> of </a:t>
            </a:r>
            <a:r>
              <a:rPr lang="en-US" sz="2000" i="1" dirty="0"/>
              <a:t>µ.</a:t>
            </a:r>
          </a:p>
          <a:p>
            <a:pPr lvl="1" eaLnBrk="1" hangingPunct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Approximately </a:t>
            </a:r>
            <a:r>
              <a:rPr lang="en-US" sz="2000" b="1" dirty="0"/>
              <a:t>99.7% </a:t>
            </a:r>
            <a:r>
              <a:rPr lang="en-US" sz="2000" dirty="0"/>
              <a:t>of the observations fall within 3</a:t>
            </a:r>
            <a:r>
              <a:rPr lang="en-US" sz="2000" i="1" dirty="0"/>
              <a:t>σ</a:t>
            </a:r>
            <a:r>
              <a:rPr lang="en-US" sz="2000" dirty="0"/>
              <a:t> of </a:t>
            </a:r>
            <a:r>
              <a:rPr lang="en-US" sz="2000" i="1" dirty="0"/>
              <a:t>µ.</a:t>
            </a:r>
          </a:p>
          <a:p>
            <a:pPr lvl="1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</p:txBody>
      </p:sp>
      <p:sp>
        <p:nvSpPr>
          <p:cNvPr id="13" name="Rectangle 12"/>
          <p:cNvSpPr/>
          <p:nvPr/>
        </p:nvSpPr>
        <p:spPr>
          <a:xfrm>
            <a:off x="3108057" y="4564868"/>
            <a:ext cx="1000125" cy="265113"/>
          </a:xfrm>
          <a:prstGeom prst="rect">
            <a:avLst/>
          </a:prstGeom>
          <a:solidFill>
            <a:srgbClr val="EDF5F4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25520" y="4934755"/>
            <a:ext cx="947737" cy="265112"/>
          </a:xfrm>
          <a:prstGeom prst="rect">
            <a:avLst/>
          </a:prstGeom>
          <a:solidFill>
            <a:srgbClr val="EDF5F4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01706" y="5350680"/>
            <a:ext cx="1023938" cy="265112"/>
          </a:xfrm>
          <a:prstGeom prst="rect">
            <a:avLst/>
          </a:prstGeom>
          <a:solidFill>
            <a:srgbClr val="EDF5F4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8610" name="Picture 2" descr="The graph illustrates the empirical rule. Plot of evenly an distributed symetrical shape showing 68% lies between -1 and +1 standard deviation, 95% lies between -2 and +2 standard deviation, and 99.7% lies between -3 and +3 standard devi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235" y="3005070"/>
            <a:ext cx="43243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778537" y="6461699"/>
            <a:ext cx="5901458" cy="274320"/>
          </a:xfrm>
        </p:spPr>
        <p:txBody>
          <a:bodyPr/>
          <a:lstStyle/>
          <a:p>
            <a:r>
              <a:rPr lang="en-US" dirty="0" smtClean="0"/>
              <a:t>Cohen Chap 4 - Standard &amp;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036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 autoUpdateAnimBg="0"/>
      <p:bldP spid="13" grpId="0" uiExpand="1" animBg="1" autoUpdateAnimBg="0"/>
      <p:bldP spid="14" grpId="0" uiExpand="1" animBg="1" autoUpdateAnimBg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262" y="98868"/>
            <a:ext cx="9720072" cy="1499616"/>
          </a:xfrm>
        </p:spPr>
        <p:txBody>
          <a:bodyPr/>
          <a:lstStyle/>
          <a:p>
            <a:r>
              <a:rPr lang="en-US" dirty="0"/>
              <a:t>Normal </a:t>
            </a:r>
            <a:r>
              <a:rPr lang="en-US" dirty="0" err="1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249" y="1283410"/>
            <a:ext cx="6574407" cy="4532075"/>
          </a:xfrm>
        </p:spPr>
        <p:txBody>
          <a:bodyPr>
            <a:noAutofit/>
          </a:bodyPr>
          <a:lstStyle/>
          <a:p>
            <a:pPr marL="228600" indent="-228600">
              <a:lnSpc>
                <a:spcPct val="80000"/>
              </a:lnSpc>
            </a:pPr>
            <a:r>
              <a:rPr lang="en-US" altLang="en-US" sz="2800" dirty="0"/>
              <a:t>Each </a:t>
            </a:r>
            <a:r>
              <a:rPr lang="en-US" altLang="en-US" sz="2800" i="1" dirty="0"/>
              <a:t>μ</a:t>
            </a:r>
            <a:r>
              <a:rPr lang="en-US" altLang="en-US" sz="2800" dirty="0"/>
              <a:t> and </a:t>
            </a:r>
            <a:r>
              <a:rPr lang="en-US" altLang="en-US" sz="2800" i="1" dirty="0"/>
              <a:t>σ</a:t>
            </a:r>
            <a:r>
              <a:rPr lang="en-US" altLang="en-US" sz="2800" dirty="0"/>
              <a:t> combination produces differently shaped normal distribution</a:t>
            </a:r>
          </a:p>
          <a:p>
            <a:pPr marL="635000" lvl="1" indent="-228600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Family of distributions</a:t>
            </a:r>
          </a:p>
          <a:p>
            <a:pPr marL="635000" lvl="1" indent="-228600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Probability generating function for normal distribution:</a:t>
            </a:r>
          </a:p>
          <a:p>
            <a:pPr marL="635000" lvl="1" indent="-228600">
              <a:lnSpc>
                <a:spcPct val="8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635000" lvl="1" indent="-228600">
              <a:lnSpc>
                <a:spcPct val="8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228600" indent="-228600">
              <a:lnSpc>
                <a:spcPct val="80000"/>
              </a:lnSpc>
            </a:pPr>
            <a:endParaRPr lang="en-US" altLang="en-US" sz="2400" dirty="0"/>
          </a:p>
          <a:p>
            <a:pPr marL="228600" indent="-228600">
              <a:lnSpc>
                <a:spcPct val="80000"/>
              </a:lnSpc>
            </a:pPr>
            <a:endParaRPr lang="en-US" altLang="en-US" sz="2400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2400" dirty="0"/>
              <a:t>If we know </a:t>
            </a:r>
            <a:r>
              <a:rPr lang="en-US" altLang="en-US" sz="2400" i="1" dirty="0"/>
              <a:t>μ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σ</a:t>
            </a:r>
            <a:r>
              <a:rPr lang="en-US" altLang="en-US" sz="2400" dirty="0"/>
              <a:t> for given variable in given population we can, for given value of </a:t>
            </a:r>
            <a:r>
              <a:rPr lang="en-US" altLang="en-US" sz="2400" i="1" dirty="0">
                <a:latin typeface="Times New Roman" panose="02020603050405020304" pitchFamily="18" charset="0"/>
              </a:rPr>
              <a:t>X</a:t>
            </a:r>
            <a:r>
              <a:rPr lang="en-US" altLang="en-US" sz="2400" dirty="0"/>
              <a:t>, compute the density (frequency) of that value and thus determine its probability</a:t>
            </a:r>
          </a:p>
          <a:p>
            <a:pPr marL="635000" lvl="1" indent="-228600">
              <a:lnSpc>
                <a:spcPct val="8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No matter the exact shape, the properties in terms of area under the curve per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SD </a:t>
            </a:r>
            <a:r>
              <a:rPr lang="en-US" altLang="en-US" sz="2000" dirty="0">
                <a:ea typeface="ＭＳ Ｐゴシック" panose="020B0600070205080204" pitchFamily="34" charset="-128"/>
              </a:rPr>
              <a:t>unit are the same!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78" y="3413174"/>
            <a:ext cx="4394243" cy="1061189"/>
          </a:xfrm>
          <a:prstGeom prst="rect">
            <a:avLst/>
          </a:prstGeom>
        </p:spPr>
      </p:pic>
      <p:pic>
        <p:nvPicPr>
          <p:cNvPr id="7" name="Picture 6" descr="3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90" y="436414"/>
            <a:ext cx="4114800" cy="284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3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90" y="3413174"/>
            <a:ext cx="4114800" cy="29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4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8" y="33108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 smtClean="0"/>
              <a:t>Density Curves &amp; Normal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5778" name="Picture 2" descr="histogram: normal distribution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96" y="2063576"/>
            <a:ext cx="3647619" cy="21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histogram - nonnormal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44" y="4323911"/>
            <a:ext cx="3667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normal prob plot with non-normal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02" y="4511236"/>
            <a:ext cx="3619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74849" y="2799912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Normally distributed data will have all  a Q-Q plots with the dots all in a straight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13426" y="1625865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you tell if the data is normally distributed? A Q-Q plot!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713" y="345339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 smtClean="0"/>
              <a:t>Z-scores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315C-949A-4F90-9F5D-38789161863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5862" y="1754314"/>
            <a:ext cx="9111545" cy="1779966"/>
          </a:xfrm>
        </p:spPr>
        <p:txBody>
          <a:bodyPr/>
          <a:lstStyle/>
          <a:p>
            <a:r>
              <a:rPr lang="en-US" dirty="0"/>
              <a:t>So to convert a value to a Standard Score ("z-score"):</a:t>
            </a:r>
          </a:p>
          <a:p>
            <a:pPr lvl="1"/>
            <a:r>
              <a:rPr lang="en-US" dirty="0"/>
              <a:t>first subtract the mean, </a:t>
            </a:r>
          </a:p>
          <a:p>
            <a:pPr lvl="1"/>
            <a:r>
              <a:rPr lang="en-US" dirty="0"/>
              <a:t>then divide by the Standard Deviation</a:t>
            </a:r>
          </a:p>
          <a:p>
            <a:r>
              <a:rPr lang="en-US" dirty="0"/>
              <a:t>And doing that is called "Standardizing":</a:t>
            </a:r>
          </a:p>
          <a:p>
            <a:endParaRPr lang="en-US" dirty="0"/>
          </a:p>
        </p:txBody>
      </p:sp>
      <p:pic>
        <p:nvPicPr>
          <p:cNvPr id="62466" name="Picture 2" descr="http://www.mathsisfun.com/data/images/standardiz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52" y="3628084"/>
            <a:ext cx="8354548" cy="26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Cohen Chap 4 - Standard &amp; Normal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86" y="3637205"/>
            <a:ext cx="3200203" cy="1045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7044744" y="478652"/>
            <a:ext cx="4935419" cy="28900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800" i="1" dirty="0">
                <a:latin typeface="Times New Roman" panose="02020603050405020304" pitchFamily="18" charset="0"/>
              </a:rPr>
              <a:t>z</a:t>
            </a:r>
            <a:r>
              <a:rPr lang="en-US" altLang="en-US" sz="2800" dirty="0"/>
              <a:t>-scores are in </a:t>
            </a:r>
            <a:r>
              <a:rPr lang="en-US" altLang="en-US" sz="2800" i="1" dirty="0"/>
              <a:t>SD </a:t>
            </a:r>
            <a:r>
              <a:rPr lang="en-US" altLang="en-US" sz="2800" dirty="0"/>
              <a:t>units</a:t>
            </a:r>
          </a:p>
          <a:p>
            <a:pPr lvl="1" algn="ctr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Represent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SD </a:t>
            </a:r>
            <a:r>
              <a:rPr lang="en-US" altLang="en-US" sz="2400" dirty="0">
                <a:ea typeface="ＭＳ Ｐゴシック" panose="020B0600070205080204" pitchFamily="34" charset="-128"/>
              </a:rPr>
              <a:t>distances 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 lvl="1" algn="ctr"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away </a:t>
            </a:r>
            <a:r>
              <a:rPr lang="en-US" altLang="en-US" sz="2400" dirty="0">
                <a:ea typeface="ＭＳ Ｐゴシック" panose="020B0600070205080204" pitchFamily="34" charset="-128"/>
              </a:rPr>
              <a:t>from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M </a:t>
            </a:r>
            <a:r>
              <a:rPr lang="en-US" altLang="en-US" sz="2400" dirty="0">
                <a:ea typeface="ＭＳ Ｐゴシック" panose="020B0600070205080204" pitchFamily="34" charset="-128"/>
              </a:rPr>
              <a:t>( = 0) </a:t>
            </a:r>
          </a:p>
          <a:p>
            <a:pPr lvl="1" algn="ctr">
              <a:lnSpc>
                <a:spcPct val="90000"/>
              </a:lnSpc>
            </a:pP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 sz="2400" dirty="0">
                <a:ea typeface="ＭＳ Ｐゴシック" panose="020B0600070205080204" pitchFamily="34" charset="-128"/>
              </a:rPr>
              <a:t>-score = -0.50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lang="en-US" altLang="en-US" sz="2400" dirty="0">
                <a:ea typeface="ＭＳ Ｐゴシック" panose="020B0600070205080204" pitchFamily="34" charset="-128"/>
              </a:rPr>
              <a:t> ½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SD </a:t>
            </a:r>
            <a:r>
              <a:rPr lang="en-US" altLang="en-US" sz="2400" u="sng" dirty="0">
                <a:ea typeface="ＭＳ Ｐゴシック" panose="020B0600070205080204" pitchFamily="34" charset="-128"/>
              </a:rPr>
              <a:t>below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M</a:t>
            </a:r>
          </a:p>
          <a:p>
            <a:pPr lvl="4" algn="ctr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algn="ctr">
              <a:lnSpc>
                <a:spcPct val="90000"/>
              </a:lnSpc>
            </a:pPr>
            <a:r>
              <a:rPr lang="en-US" altLang="en-US" sz="2800" dirty="0"/>
              <a:t>Can compare </a:t>
            </a:r>
            <a:r>
              <a:rPr lang="en-US" altLang="en-US" sz="2800" i="1" dirty="0">
                <a:latin typeface="Times New Roman" panose="02020603050405020304" pitchFamily="18" charset="0"/>
              </a:rPr>
              <a:t>z</a:t>
            </a:r>
            <a:r>
              <a:rPr lang="en-US" altLang="en-US" sz="2800" dirty="0"/>
              <a:t>-scores from 2 or more variables originally measured in differing units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309643" y="6293932"/>
            <a:ext cx="4256230" cy="3177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FF0000"/>
                </a:solidFill>
              </a:rPr>
              <a:t>Standardizing does </a:t>
            </a:r>
            <a:r>
              <a:rPr lang="en-US" altLang="en-US" b="1" u="sng" dirty="0">
                <a:solidFill>
                  <a:srgbClr val="FF0000"/>
                </a:solidFill>
              </a:rPr>
              <a:t>NOT</a:t>
            </a:r>
            <a:r>
              <a:rPr lang="en-US" altLang="en-US" b="1" dirty="0">
                <a:solidFill>
                  <a:srgbClr val="FF0000"/>
                </a:solidFill>
              </a:rPr>
              <a:t> “normalize” data</a:t>
            </a:r>
          </a:p>
        </p:txBody>
      </p:sp>
    </p:spTree>
    <p:extLst>
      <p:ext uri="{BB962C8B-B14F-4D97-AF65-F5344CB8AC3E}">
        <p14:creationId xmlns:p14="http://schemas.microsoft.com/office/powerpoint/2010/main" val="363065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9486</TotalTime>
  <Words>2207</Words>
  <Application>Microsoft Office PowerPoint</Application>
  <PresentationFormat>Widescreen</PresentationFormat>
  <Paragraphs>393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メイリオ</vt:lpstr>
      <vt:lpstr>ＭＳ Ｐゴシック</vt:lpstr>
      <vt:lpstr>Arial</vt:lpstr>
      <vt:lpstr>Calibri</vt:lpstr>
      <vt:lpstr>Cambria Math</vt:lpstr>
      <vt:lpstr>Courier New</vt:lpstr>
      <vt:lpstr>Symbol</vt:lpstr>
      <vt:lpstr>Times New Roman</vt:lpstr>
      <vt:lpstr>Tw Cen MT</vt:lpstr>
      <vt:lpstr>Tw Cen MT Condensed</vt:lpstr>
      <vt:lpstr>Wingdings</vt:lpstr>
      <vt:lpstr>Wingdings 2</vt:lpstr>
      <vt:lpstr>Wingdings 3</vt:lpstr>
      <vt:lpstr>Integral</vt:lpstr>
      <vt:lpstr>Equation</vt:lpstr>
      <vt:lpstr>Cohen chap 4. standard &amp; normal</vt:lpstr>
      <vt:lpstr>Exploring Quantitative Data</vt:lpstr>
      <vt:lpstr>Density Curves &amp; Normal Distributions</vt:lpstr>
      <vt:lpstr>Density Curves &amp; Normal Distributions</vt:lpstr>
      <vt:lpstr>Normal distribution</vt:lpstr>
      <vt:lpstr>PowerPoint Presentation</vt:lpstr>
      <vt:lpstr>Normal distributionS</vt:lpstr>
      <vt:lpstr>Density Curves &amp; Normal Distributions</vt:lpstr>
      <vt:lpstr>Z-scores</vt:lpstr>
      <vt:lpstr>Example: draw a picture</vt:lpstr>
      <vt:lpstr>EXAMPLE: calculate z-score</vt:lpstr>
      <vt:lpstr>Using z-scores in the table</vt:lpstr>
      <vt:lpstr>Examples: standardizing scores </vt:lpstr>
      <vt:lpstr>Examples: finding probabilities</vt:lpstr>
      <vt:lpstr>Examples: using percentiles</vt:lpstr>
      <vt:lpstr>Other normal distributions</vt:lpstr>
      <vt:lpstr>Examples: convert scores</vt:lpstr>
      <vt:lpstr>Parameters &amp; statistics</vt:lpstr>
      <vt:lpstr>Example: sleep</vt:lpstr>
      <vt:lpstr>Statistical estimation</vt:lpstr>
      <vt:lpstr>Sampling distribution</vt:lpstr>
      <vt:lpstr>Sampling distribution for the MEAN</vt:lpstr>
      <vt:lpstr>EXAMPLE: bank calls</vt:lpstr>
      <vt:lpstr>Sampling distribution for the MEAN</vt:lpstr>
      <vt:lpstr>Example: bank calls</vt:lpstr>
      <vt:lpstr>The central limit theorem</vt:lpstr>
      <vt:lpstr>Examples: finding probabilities</vt:lpstr>
      <vt:lpstr>Example: cancer dataset</vt:lpstr>
      <vt:lpstr>SPSS: create a z-score variable</vt:lpstr>
      <vt:lpstr>SPSS: transforming variables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Cohen chap 1. Intro to Stats</dc:title>
  <dc:creator>Sarah Schwartz</dc:creator>
  <cp:lastModifiedBy>Sarah Schwartz</cp:lastModifiedBy>
  <cp:revision>53</cp:revision>
  <cp:lastPrinted>2015-07-01T18:20:46Z</cp:lastPrinted>
  <dcterms:created xsi:type="dcterms:W3CDTF">2015-07-01T07:12:06Z</dcterms:created>
  <dcterms:modified xsi:type="dcterms:W3CDTF">2016-06-29T10:57:50Z</dcterms:modified>
</cp:coreProperties>
</file>